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10" r:id="rId2"/>
    <p:sldId id="315" r:id="rId3"/>
    <p:sldId id="309" r:id="rId4"/>
    <p:sldId id="314" r:id="rId5"/>
    <p:sldId id="311" r:id="rId6"/>
    <p:sldId id="312" r:id="rId7"/>
    <p:sldId id="313" r:id="rId8"/>
  </p:sldIdLst>
  <p:sldSz cx="13444538" cy="7562850"/>
  <p:notesSz cx="9866313" cy="6735763"/>
  <p:defaultTextStyle>
    <a:defPPr>
      <a:defRPr lang="ko-KR">
        <a:uFillTx/>
      </a:defRPr>
    </a:defPPr>
    <a:lvl1pPr marL="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7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rgbClr val="00000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41" autoAdjust="0"/>
    <p:restoredTop sz="94609"/>
  </p:normalViewPr>
  <p:slideViewPr>
    <p:cSldViewPr>
      <p:cViewPr varScale="1">
        <p:scale>
          <a:sx n="137" d="100"/>
          <a:sy n="137" d="100"/>
        </p:scale>
        <p:origin x="1296" y="200"/>
      </p:cViewPr>
      <p:guideLst>
        <p:guide orient="horz" pos="2880"/>
        <p:guide pos="271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tiff>
</file>

<file path=ppt/media/image6.png>
</file>

<file path=ppt/media/image60.png>
</file>

<file path=ppt/media/image7.png>
</file>

<file path=ppt/media/image70.png>
</file>

<file path=ppt/media/image8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75500" cy="337920"/>
          </a:xfrm>
          <a:prstGeom prst="rect">
            <a:avLst/>
          </a:prstGeom>
        </p:spPr>
        <p:txBody>
          <a:bodyPr vert="horz" lIns="83146" tIns="41573" rIns="83146" bIns="41573" rtlCol="0"/>
          <a:lstStyle>
            <a:lvl1pPr algn="l">
              <a:defRPr sz="1100">
                <a:uFillTx/>
              </a:defRPr>
            </a:lvl1pPr>
          </a:lstStyle>
          <a:p>
            <a:endParaRPr lang="ko-KR" altLang="en-US">
              <a:uFillTx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589349" y="0"/>
            <a:ext cx="4274035" cy="337920"/>
          </a:xfrm>
          <a:prstGeom prst="rect">
            <a:avLst/>
          </a:prstGeom>
        </p:spPr>
        <p:txBody>
          <a:bodyPr vert="horz" lIns="83146" tIns="41573" rIns="83146" bIns="41573" rtlCol="0"/>
          <a:lstStyle>
            <a:lvl1pPr algn="r">
              <a:defRPr sz="1100">
                <a:uFillTx/>
              </a:defRPr>
            </a:lvl1pPr>
          </a:lstStyle>
          <a:p>
            <a:fld id="{8B6ABFD1-A3DE-43E0-8BEA-C8ECCDB0A65C}" type="datetimeFigureOut">
              <a:rPr lang="ko-KR" altLang="en-US" smtClean="0">
                <a:uFillTx/>
              </a:rPr>
              <a:t>2018. 5. 15.</a:t>
            </a:fld>
            <a:endParaRPr lang="ko-KR" altLang="en-US">
              <a:uFillTx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14650" y="842963"/>
            <a:ext cx="4037013" cy="2271712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txBody>
          <a:bodyPr vert="horz" lIns="83146" tIns="41573" rIns="83146" bIns="41573" rtlCol="0" anchor="ctr"/>
          <a:lstStyle/>
          <a:p>
            <a:endParaRPr lang="ko-KR" altLang="en-US">
              <a:uFillTx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87217" y="3242046"/>
            <a:ext cx="7891879" cy="2652454"/>
          </a:xfrm>
          <a:prstGeom prst="rect">
            <a:avLst/>
          </a:prstGeom>
        </p:spPr>
        <p:txBody>
          <a:bodyPr vert="horz" lIns="83146" tIns="41573" rIns="83146" bIns="41573" rtlCol="0"/>
          <a:lstStyle/>
          <a:p>
            <a:pPr lvl="0"/>
            <a:r>
              <a:rPr lang="en-US" altLang="ko-KR">
                <a:uFillTx/>
              </a:rPr>
              <a:t>Edit Master text styles</a:t>
            </a:r>
          </a:p>
          <a:p>
            <a:pPr lvl="1"/>
            <a:r>
              <a:rPr lang="en-US" altLang="ko-KR">
                <a:uFillTx/>
              </a:rPr>
              <a:t>Second level</a:t>
            </a:r>
          </a:p>
          <a:p>
            <a:pPr lvl="2"/>
            <a:r>
              <a:rPr lang="en-US" altLang="ko-KR">
                <a:uFillTx/>
              </a:rPr>
              <a:t>Third level</a:t>
            </a:r>
          </a:p>
          <a:p>
            <a:pPr lvl="3"/>
            <a:r>
              <a:rPr lang="en-US" altLang="ko-KR">
                <a:uFillTx/>
              </a:rPr>
              <a:t>Fourth level</a:t>
            </a:r>
          </a:p>
          <a:p>
            <a:pPr lvl="4"/>
            <a:r>
              <a:rPr lang="en-US" altLang="ko-KR">
                <a:uFillTx/>
              </a:rPr>
              <a:t>Fifth level</a:t>
            </a:r>
            <a:endParaRPr lang="ko-KR" altLang="en-US"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6397844"/>
            <a:ext cx="4275500" cy="337919"/>
          </a:xfrm>
          <a:prstGeom prst="rect">
            <a:avLst/>
          </a:prstGeom>
        </p:spPr>
        <p:txBody>
          <a:bodyPr vert="horz" lIns="83146" tIns="41573" rIns="83146" bIns="41573" rtlCol="0" anchor="b"/>
          <a:lstStyle>
            <a:lvl1pPr algn="l">
              <a:defRPr sz="1100">
                <a:uFillTx/>
              </a:defRPr>
            </a:lvl1pPr>
          </a:lstStyle>
          <a:p>
            <a:endParaRPr lang="ko-KR" altLang="en-US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589349" y="6397844"/>
            <a:ext cx="4274035" cy="337919"/>
          </a:xfrm>
          <a:prstGeom prst="rect">
            <a:avLst/>
          </a:prstGeom>
        </p:spPr>
        <p:txBody>
          <a:bodyPr vert="horz" lIns="83146" tIns="41573" rIns="83146" bIns="41573" rtlCol="0" anchor="b"/>
          <a:lstStyle>
            <a:lvl1pPr algn="r">
              <a:defRPr sz="1100">
                <a:uFillTx/>
              </a:defRPr>
            </a:lvl1pPr>
          </a:lstStyle>
          <a:p>
            <a:fld id="{B4D6A22E-F9FF-42EF-999B-5119DAB21D1D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D6A22E-F9FF-42EF-999B-5119DAB21D1D}" type="slidenum">
              <a:rPr lang="ko-KR" altLang="en-US" smtClean="0">
                <a:uFillTx/>
              </a:rPr>
              <a:t>2</a:t>
            </a:fld>
            <a:endParaRPr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68086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D6A22E-F9FF-42EF-999B-5119DAB21D1D}" type="slidenum">
              <a:rPr lang="ko-KR" altLang="en-US" smtClean="0">
                <a:uFillTx/>
              </a:rPr>
              <a:t>3</a:t>
            </a:fld>
            <a:endParaRPr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6480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D6A22E-F9FF-42EF-999B-5119DAB21D1D}" type="slidenum">
              <a:rPr lang="ko-KR" altLang="en-US" smtClean="0">
                <a:uFillTx/>
              </a:rPr>
              <a:t>4</a:t>
            </a:fld>
            <a:endParaRPr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50274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D6A22E-F9FF-42EF-999B-5119DAB21D1D}" type="slidenum">
              <a:rPr lang="ko-KR" altLang="en-US" smtClean="0">
                <a:uFillTx/>
              </a:rPr>
              <a:t>5</a:t>
            </a:fld>
            <a:endParaRPr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33805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D6A22E-F9FF-42EF-999B-5119DAB21D1D}" type="slidenum">
              <a:rPr lang="ko-KR" altLang="en-US" smtClean="0">
                <a:uFillTx/>
              </a:rPr>
              <a:t>6</a:t>
            </a:fld>
            <a:endParaRPr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55109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D6A22E-F9FF-42EF-999B-5119DAB21D1D}" type="slidenum">
              <a:rPr lang="ko-KR" altLang="en-US" smtClean="0">
                <a:uFillTx/>
              </a:rPr>
              <a:t>7</a:t>
            </a:fld>
            <a:endParaRPr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00590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08342" y="2344483"/>
            <a:ext cx="11427857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uFillTx/>
              </a:defRPr>
            </a:lvl1pPr>
          </a:lstStyle>
          <a:p>
            <a:endParaRPr>
              <a:uFillTx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016682" y="4235198"/>
            <a:ext cx="941117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uFillTx/>
              </a:defRPr>
            </a:lvl1pPr>
          </a:lstStyle>
          <a:p>
            <a:endParaRPr>
              <a:uFillTx/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tx1"/>
                </a:solidFill>
                <a:uFillTx/>
                <a:latin typeface="Arial"/>
                <a:cs typeface="Arial"/>
              </a:defRPr>
            </a:lvl1pPr>
          </a:lstStyle>
          <a:p>
            <a:pPr marL="12701">
              <a:spcBef>
                <a:spcPts val="15"/>
              </a:spcBef>
            </a:pPr>
            <a:r>
              <a:rPr lang="nb-NO">
                <a:uFillTx/>
              </a:rPr>
              <a:t>© </a:t>
            </a:r>
            <a:r>
              <a:rPr lang="nb-NO" spc="-5">
                <a:uFillTx/>
              </a:rPr>
              <a:t>1992–2008  R. C. Gonzalez </a:t>
            </a:r>
            <a:r>
              <a:rPr lang="nb-NO">
                <a:uFillTx/>
              </a:rPr>
              <a:t>&amp; </a:t>
            </a:r>
            <a:r>
              <a:rPr lang="nb-NO" spc="-5">
                <a:uFillTx/>
              </a:rPr>
              <a:t>R. E.</a:t>
            </a:r>
            <a:r>
              <a:rPr lang="nb-NO" spc="-45">
                <a:uFillTx/>
              </a:rPr>
              <a:t> </a:t>
            </a:r>
            <a:r>
              <a:rPr lang="nb-NO" spc="-5">
                <a:uFillTx/>
              </a:rPr>
              <a:t>Woods</a:t>
            </a:r>
            <a:endParaRPr lang="nb-NO" spc="-5" dirty="0">
              <a:uFillTx/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1D8BD707-D9CF-40AE-B4C6-C98DA3205C09}" type="datetimeFigureOut">
              <a:rPr lang="en-US">
                <a:uFillTx/>
              </a:rPr>
              <a:t>5/15/18</a:t>
            </a:fld>
            <a:endParaRPr lang="en-US">
              <a:uFillTx/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B6F15528-21DE-4FAA-801E-634DDDAF4B2B}" type="slidenum">
              <a:t>‹#›</a:t>
            </a:fld>
            <a:endParaRPr>
              <a:uFillTx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>
            <a:spLocks/>
          </p:cNvSpPr>
          <p:nvPr/>
        </p:nvSpPr>
        <p:spPr>
          <a:xfrm>
            <a:off x="1545181" y="2920745"/>
            <a:ext cx="2899995" cy="64084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>
              <a:uFillTx/>
            </a:endParaRPr>
          </a:p>
        </p:txBody>
      </p:sp>
      <p:sp>
        <p:nvSpPr>
          <p:cNvPr id="17" name="bk object 17"/>
          <p:cNvSpPr>
            <a:spLocks/>
          </p:cNvSpPr>
          <p:nvPr/>
        </p:nvSpPr>
        <p:spPr>
          <a:xfrm>
            <a:off x="1651523" y="3777999"/>
            <a:ext cx="5311391" cy="42367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>
              <a:uFillTx/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86585" y="649734"/>
            <a:ext cx="5470426" cy="677108"/>
          </a:xfrm>
        </p:spPr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uFillTx/>
                <a:latin typeface="Times New Roman"/>
                <a:cs typeface="Times New Roman"/>
              </a:defRPr>
            </a:lvl1pPr>
          </a:lstStyle>
          <a:p>
            <a:endParaRPr>
              <a:uFillTx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>
                <a:uFillTx/>
              </a:defRPr>
            </a:lvl1pPr>
          </a:lstStyle>
          <a:p>
            <a:endParaRPr>
              <a:uFillTx/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tx1"/>
                </a:solidFill>
                <a:uFillTx/>
                <a:latin typeface="Arial"/>
                <a:cs typeface="Arial"/>
              </a:defRPr>
            </a:lvl1pPr>
          </a:lstStyle>
          <a:p>
            <a:pPr marL="12701">
              <a:spcBef>
                <a:spcPts val="15"/>
              </a:spcBef>
            </a:pPr>
            <a:r>
              <a:rPr lang="nb-NO">
                <a:uFillTx/>
              </a:rPr>
              <a:t>© </a:t>
            </a:r>
            <a:r>
              <a:rPr lang="nb-NO" spc="-5">
                <a:uFillTx/>
              </a:rPr>
              <a:t>1992–2008  R. C. Gonzalez </a:t>
            </a:r>
            <a:r>
              <a:rPr lang="nb-NO">
                <a:uFillTx/>
              </a:rPr>
              <a:t>&amp; </a:t>
            </a:r>
            <a:r>
              <a:rPr lang="nb-NO" spc="-5">
                <a:uFillTx/>
              </a:rPr>
              <a:t>R. E.</a:t>
            </a:r>
            <a:r>
              <a:rPr lang="nb-NO" spc="-45">
                <a:uFillTx/>
              </a:rPr>
              <a:t> </a:t>
            </a:r>
            <a:r>
              <a:rPr lang="nb-NO" spc="-5">
                <a:uFillTx/>
              </a:rPr>
              <a:t>Woods</a:t>
            </a:r>
            <a:endParaRPr lang="nb-NO" spc="-5" dirty="0">
              <a:uFillTx/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1D8BD707-D9CF-40AE-B4C6-C98DA3205C09}" type="datetimeFigureOut">
              <a:rPr lang="en-US">
                <a:uFillTx/>
              </a:rPr>
              <a:t>5/15/18</a:t>
            </a:fld>
            <a:endParaRPr lang="en-US">
              <a:uFillTx/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B6F15528-21DE-4FAA-801E-634DDDAF4B2B}" type="slidenum">
              <a:t>‹#›</a:t>
            </a:fld>
            <a:endParaRPr>
              <a:uFillTx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86585" y="649734"/>
            <a:ext cx="5470426" cy="677108"/>
          </a:xfrm>
        </p:spPr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uFillTx/>
                <a:latin typeface="Times New Roman"/>
                <a:cs typeface="Times New Roman"/>
              </a:defRPr>
            </a:lvl1pPr>
          </a:lstStyle>
          <a:p>
            <a:endParaRPr>
              <a:uFillTx/>
            </a:endParaRPr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72229" y="1739458"/>
            <a:ext cx="584837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uFillTx/>
              </a:defRPr>
            </a:lvl1pPr>
          </a:lstStyle>
          <a:p>
            <a:endParaRPr>
              <a:uFillTx/>
            </a:endParaRP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923939" y="1739458"/>
            <a:ext cx="584837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uFillTx/>
              </a:defRPr>
            </a:lvl1pPr>
          </a:lstStyle>
          <a:p>
            <a:endParaRPr>
              <a:uFillTx/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tx1"/>
                </a:solidFill>
                <a:uFillTx/>
                <a:latin typeface="Arial"/>
                <a:cs typeface="Arial"/>
              </a:defRPr>
            </a:lvl1pPr>
          </a:lstStyle>
          <a:p>
            <a:pPr marL="12701">
              <a:spcBef>
                <a:spcPts val="15"/>
              </a:spcBef>
            </a:pPr>
            <a:r>
              <a:rPr lang="nb-NO">
                <a:uFillTx/>
              </a:rPr>
              <a:t>© </a:t>
            </a:r>
            <a:r>
              <a:rPr lang="nb-NO" spc="-5">
                <a:uFillTx/>
              </a:rPr>
              <a:t>1992–2008  R. C. Gonzalez </a:t>
            </a:r>
            <a:r>
              <a:rPr lang="nb-NO">
                <a:uFillTx/>
              </a:rPr>
              <a:t>&amp; </a:t>
            </a:r>
            <a:r>
              <a:rPr lang="nb-NO" spc="-5">
                <a:uFillTx/>
              </a:rPr>
              <a:t>R. E.</a:t>
            </a:r>
            <a:r>
              <a:rPr lang="nb-NO" spc="-45">
                <a:uFillTx/>
              </a:rPr>
              <a:t> </a:t>
            </a:r>
            <a:r>
              <a:rPr lang="nb-NO" spc="-5">
                <a:uFillTx/>
              </a:rPr>
              <a:t>Woods</a:t>
            </a:r>
            <a:endParaRPr lang="nb-NO" spc="-5" dirty="0">
              <a:uFillTx/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1D8BD707-D9CF-40AE-B4C6-C98DA3205C09}" type="datetimeFigureOut">
              <a:rPr lang="en-US">
                <a:uFillTx/>
              </a:rPr>
              <a:t>5/15/18</a:t>
            </a:fld>
            <a:endParaRPr lang="en-US">
              <a:uFillTx/>
            </a:endParaRP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B6F15528-21DE-4FAA-801E-634DDDAF4B2B}" type="slidenum">
              <a:t>‹#›</a:t>
            </a:fld>
            <a:endParaRPr>
              <a:uFillTx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86585" y="649734"/>
            <a:ext cx="5470426" cy="677108"/>
          </a:xfrm>
        </p:spPr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uFillTx/>
                <a:latin typeface="Times New Roman"/>
                <a:cs typeface="Times New Roman"/>
              </a:defRPr>
            </a:lvl1pPr>
          </a:lstStyle>
          <a:p>
            <a:endParaRPr>
              <a:uFillTx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tx1"/>
                </a:solidFill>
                <a:uFillTx/>
                <a:latin typeface="Arial"/>
                <a:cs typeface="Arial"/>
              </a:defRPr>
            </a:lvl1pPr>
          </a:lstStyle>
          <a:p>
            <a:pPr marL="12701">
              <a:spcBef>
                <a:spcPts val="15"/>
              </a:spcBef>
            </a:pPr>
            <a:r>
              <a:rPr lang="nb-NO">
                <a:uFillTx/>
              </a:rPr>
              <a:t>© </a:t>
            </a:r>
            <a:r>
              <a:rPr lang="nb-NO" spc="-5">
                <a:uFillTx/>
              </a:rPr>
              <a:t>1992–2008  R. C. Gonzalez </a:t>
            </a:r>
            <a:r>
              <a:rPr lang="nb-NO">
                <a:uFillTx/>
              </a:rPr>
              <a:t>&amp; </a:t>
            </a:r>
            <a:r>
              <a:rPr lang="nb-NO" spc="-5">
                <a:uFillTx/>
              </a:rPr>
              <a:t>R. E.</a:t>
            </a:r>
            <a:r>
              <a:rPr lang="nb-NO" spc="-45">
                <a:uFillTx/>
              </a:rPr>
              <a:t> </a:t>
            </a:r>
            <a:r>
              <a:rPr lang="nb-NO" spc="-5">
                <a:uFillTx/>
              </a:rPr>
              <a:t>Woods</a:t>
            </a:r>
            <a:endParaRPr lang="nb-NO" spc="-5" dirty="0">
              <a:uFillTx/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1D8BD707-D9CF-40AE-B4C6-C98DA3205C09}" type="datetimeFigureOut">
              <a:rPr lang="en-US">
                <a:uFillTx/>
              </a:rPr>
              <a:t>5/15/18</a:t>
            </a:fld>
            <a:endParaRPr lang="en-US">
              <a:uFillTx/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B6F15528-21DE-4FAA-801E-634DDDAF4B2B}" type="slidenum">
              <a:t>‹#›</a:t>
            </a:fld>
            <a:endParaRPr>
              <a:uFillTx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tx1"/>
                </a:solidFill>
                <a:uFillTx/>
                <a:latin typeface="Arial"/>
                <a:cs typeface="Arial"/>
              </a:defRPr>
            </a:lvl1pPr>
          </a:lstStyle>
          <a:p>
            <a:pPr marL="12701">
              <a:spcBef>
                <a:spcPts val="15"/>
              </a:spcBef>
            </a:pPr>
            <a:r>
              <a:rPr lang="nb-NO">
                <a:uFillTx/>
              </a:rPr>
              <a:t>© </a:t>
            </a:r>
            <a:r>
              <a:rPr lang="nb-NO" spc="-5">
                <a:uFillTx/>
              </a:rPr>
              <a:t>1992–2008  R. C. Gonzalez </a:t>
            </a:r>
            <a:r>
              <a:rPr lang="nb-NO">
                <a:uFillTx/>
              </a:rPr>
              <a:t>&amp; </a:t>
            </a:r>
            <a:r>
              <a:rPr lang="nb-NO" spc="-5">
                <a:uFillTx/>
              </a:rPr>
              <a:t>R. E.</a:t>
            </a:r>
            <a:r>
              <a:rPr lang="nb-NO" spc="-45">
                <a:uFillTx/>
              </a:rPr>
              <a:t> </a:t>
            </a:r>
            <a:r>
              <a:rPr lang="nb-NO" spc="-5">
                <a:uFillTx/>
              </a:rPr>
              <a:t>Woods</a:t>
            </a:r>
            <a:endParaRPr lang="nb-NO" spc="-5" dirty="0">
              <a:uFillTx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1D8BD707-D9CF-40AE-B4C6-C98DA3205C09}" type="datetimeFigureOut">
              <a:rPr lang="en-US">
                <a:uFillTx/>
              </a:rPr>
              <a:t>5/15/18</a:t>
            </a:fld>
            <a:endParaRPr lang="en-US">
              <a:uFillTx/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B6F15528-21DE-4FAA-801E-634DDDAF4B2B}" type="slidenum">
              <a:t>‹#›</a:t>
            </a:fld>
            <a:endParaRPr>
              <a:uFillTx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srgbClr val="FFFFFF"/>
            </a:duotone>
          </a:blip>
          <a:stretch>
            <a:fillRect/>
          </a:stretch>
        </p:blipFill>
        <p:spPr>
          <a:xfrm>
            <a:off x="12096175" y="6571367"/>
            <a:ext cx="1242444" cy="878387"/>
          </a:xfrm>
          <a:prstGeom prst="rect">
            <a:avLst/>
          </a:prstGeom>
        </p:spPr>
      </p:pic>
      <p:cxnSp>
        <p:nvCxnSpPr>
          <p:cNvPr id="7" name="직선 연결선[R] 6"/>
          <p:cNvCxnSpPr/>
          <p:nvPr userDrawn="1"/>
        </p:nvCxnSpPr>
        <p:spPr>
          <a:xfrm>
            <a:off x="738061" y="7027473"/>
            <a:ext cx="1121648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 userDrawn="1"/>
        </p:nvGrpSpPr>
        <p:grpSpPr>
          <a:xfrm>
            <a:off x="533991" y="351622"/>
            <a:ext cx="900000" cy="39700"/>
            <a:chOff x="484243" y="251476"/>
            <a:chExt cx="1110970" cy="110628"/>
          </a:xfrm>
        </p:grpSpPr>
        <p:sp>
          <p:nvSpPr>
            <p:cNvPr id="9" name="직사각형 8"/>
            <p:cNvSpPr>
              <a:spLocks/>
            </p:cNvSpPr>
            <p:nvPr/>
          </p:nvSpPr>
          <p:spPr>
            <a:xfrm>
              <a:off x="484243" y="251476"/>
              <a:ext cx="555485" cy="11062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985">
                <a:uFillTx/>
              </a:endParaRPr>
            </a:p>
          </p:txBody>
        </p:sp>
        <p:sp>
          <p:nvSpPr>
            <p:cNvPr id="10" name="직사각형 9"/>
            <p:cNvSpPr>
              <a:spLocks/>
            </p:cNvSpPr>
            <p:nvPr/>
          </p:nvSpPr>
          <p:spPr>
            <a:xfrm>
              <a:off x="1039728" y="251476"/>
              <a:ext cx="555485" cy="110628"/>
            </a:xfrm>
            <a:prstGeom prst="rect">
              <a:avLst/>
            </a:prstGeom>
            <a:solidFill>
              <a:srgbClr val="6077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985">
                <a:uFillTx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86585" y="649735"/>
            <a:ext cx="5470426" cy="6927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uFillTx/>
                <a:latin typeface="Times New Roman"/>
                <a:cs typeface="Times New Roman"/>
              </a:defRPr>
            </a:lvl1pPr>
          </a:lstStyle>
          <a:p>
            <a:endParaRPr>
              <a:uFillTx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72227" y="1739458"/>
            <a:ext cx="1210008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uFillTx/>
              </a:defRPr>
            </a:lvl1pPr>
          </a:lstStyle>
          <a:p>
            <a:endParaRPr>
              <a:uFillTx/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025273" y="7002434"/>
            <a:ext cx="2930015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" b="0" i="0">
                <a:solidFill>
                  <a:schemeClr val="tx1"/>
                </a:solidFill>
                <a:uFillTx/>
                <a:latin typeface="Arial"/>
                <a:cs typeface="Arial"/>
              </a:defRPr>
            </a:lvl1pPr>
          </a:lstStyle>
          <a:p>
            <a:pPr marL="12701">
              <a:spcBef>
                <a:spcPts val="15"/>
              </a:spcBef>
            </a:pPr>
            <a:r>
              <a:rPr lang="nb-NO">
                <a:uFillTx/>
              </a:rPr>
              <a:t>© </a:t>
            </a:r>
            <a:r>
              <a:rPr lang="nb-NO" spc="-5">
                <a:uFillTx/>
              </a:rPr>
              <a:t>1992–2008  R. C. Gonzalez </a:t>
            </a:r>
            <a:r>
              <a:rPr lang="nb-NO">
                <a:uFillTx/>
              </a:rPr>
              <a:t>&amp; </a:t>
            </a:r>
            <a:r>
              <a:rPr lang="nb-NO" spc="-5">
                <a:uFillTx/>
              </a:rPr>
              <a:t>R. E.</a:t>
            </a:r>
            <a:r>
              <a:rPr lang="nb-NO" spc="-45">
                <a:uFillTx/>
              </a:rPr>
              <a:t> </a:t>
            </a:r>
            <a:r>
              <a:rPr lang="nb-NO" spc="-5">
                <a:uFillTx/>
              </a:rPr>
              <a:t>Woods</a:t>
            </a:r>
            <a:endParaRPr lang="nb-NO" spc="-5" dirty="0">
              <a:uFillTx/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72227" y="7033452"/>
            <a:ext cx="309224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1D8BD707-D9CF-40AE-B4C6-C98DA3205C09}" type="datetimeFigureOut">
              <a:rPr lang="en-US">
                <a:uFillTx/>
              </a:rPr>
              <a:t>5/15/18</a:t>
            </a:fld>
            <a:endParaRPr lang="en-US">
              <a:uFillTx/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680067" y="7033452"/>
            <a:ext cx="309224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B6F15528-21DE-4FAA-801E-634DDDAF4B2B}" type="slidenum">
              <a:t>‹#›</a:t>
            </a:fld>
            <a:endParaRPr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7" r:id="rId6"/>
  </p:sldLayoutIdLst>
  <p:txStyles>
    <p:titleStyle>
      <a:lvl1pPr>
        <a:defRPr>
          <a:uFillTx/>
          <a:latin typeface="+mj-lt"/>
          <a:ea typeface="+mj-ea"/>
          <a:cs typeface="+mj-cs"/>
        </a:defRPr>
      </a:lvl1pPr>
    </p:titleStyle>
    <p:bodyStyle>
      <a:lvl1pPr marL="0">
        <a:defRPr>
          <a:uFillTx/>
          <a:latin typeface="+mn-lt"/>
          <a:ea typeface="+mn-ea"/>
          <a:cs typeface="+mn-cs"/>
        </a:defRPr>
      </a:lvl1pPr>
      <a:lvl2pPr marL="457226">
        <a:defRPr>
          <a:uFillTx/>
          <a:latin typeface="+mn-lt"/>
          <a:ea typeface="+mn-ea"/>
          <a:cs typeface="+mn-cs"/>
        </a:defRPr>
      </a:lvl2pPr>
      <a:lvl3pPr marL="914451">
        <a:defRPr>
          <a:uFillTx/>
          <a:latin typeface="+mn-lt"/>
          <a:ea typeface="+mn-ea"/>
          <a:cs typeface="+mn-cs"/>
        </a:defRPr>
      </a:lvl3pPr>
      <a:lvl4pPr marL="1371678">
        <a:defRPr>
          <a:uFillTx/>
          <a:latin typeface="+mn-lt"/>
          <a:ea typeface="+mn-ea"/>
          <a:cs typeface="+mn-cs"/>
        </a:defRPr>
      </a:lvl4pPr>
      <a:lvl5pPr marL="1828903">
        <a:defRPr>
          <a:uFillTx/>
          <a:latin typeface="+mn-lt"/>
          <a:ea typeface="+mn-ea"/>
          <a:cs typeface="+mn-cs"/>
        </a:defRPr>
      </a:lvl5pPr>
      <a:lvl6pPr marL="2286129">
        <a:defRPr>
          <a:uFillTx/>
          <a:latin typeface="+mn-lt"/>
          <a:ea typeface="+mn-ea"/>
          <a:cs typeface="+mn-cs"/>
        </a:defRPr>
      </a:lvl6pPr>
      <a:lvl7pPr marL="2743354">
        <a:defRPr>
          <a:uFillTx/>
          <a:latin typeface="+mn-lt"/>
          <a:ea typeface="+mn-ea"/>
          <a:cs typeface="+mn-cs"/>
        </a:defRPr>
      </a:lvl7pPr>
      <a:lvl8pPr marL="3200581">
        <a:defRPr>
          <a:uFillTx/>
          <a:latin typeface="+mn-lt"/>
          <a:ea typeface="+mn-ea"/>
          <a:cs typeface="+mn-cs"/>
        </a:defRPr>
      </a:lvl8pPr>
      <a:lvl9pPr marL="3657806">
        <a:defRPr>
          <a:uFillTx/>
          <a:latin typeface="+mn-lt"/>
          <a:ea typeface="+mn-ea"/>
          <a:cs typeface="+mn-cs"/>
        </a:defRPr>
      </a:lvl9pPr>
    </p:bodyStyle>
    <p:otherStyle>
      <a:lvl1pPr marL="0">
        <a:defRPr>
          <a:uFillTx/>
          <a:latin typeface="+mn-lt"/>
          <a:ea typeface="+mn-ea"/>
          <a:cs typeface="+mn-cs"/>
        </a:defRPr>
      </a:lvl1pPr>
      <a:lvl2pPr marL="457226">
        <a:defRPr>
          <a:uFillTx/>
          <a:latin typeface="+mn-lt"/>
          <a:ea typeface="+mn-ea"/>
          <a:cs typeface="+mn-cs"/>
        </a:defRPr>
      </a:lvl2pPr>
      <a:lvl3pPr marL="914451">
        <a:defRPr>
          <a:uFillTx/>
          <a:latin typeface="+mn-lt"/>
          <a:ea typeface="+mn-ea"/>
          <a:cs typeface="+mn-cs"/>
        </a:defRPr>
      </a:lvl3pPr>
      <a:lvl4pPr marL="1371678">
        <a:defRPr>
          <a:uFillTx/>
          <a:latin typeface="+mn-lt"/>
          <a:ea typeface="+mn-ea"/>
          <a:cs typeface="+mn-cs"/>
        </a:defRPr>
      </a:lvl4pPr>
      <a:lvl5pPr marL="1828903">
        <a:defRPr>
          <a:uFillTx/>
          <a:latin typeface="+mn-lt"/>
          <a:ea typeface="+mn-ea"/>
          <a:cs typeface="+mn-cs"/>
        </a:defRPr>
      </a:lvl5pPr>
      <a:lvl6pPr marL="2286129">
        <a:defRPr>
          <a:uFillTx/>
          <a:latin typeface="+mn-lt"/>
          <a:ea typeface="+mn-ea"/>
          <a:cs typeface="+mn-cs"/>
        </a:defRPr>
      </a:lvl6pPr>
      <a:lvl7pPr marL="2743354">
        <a:defRPr>
          <a:uFillTx/>
          <a:latin typeface="+mn-lt"/>
          <a:ea typeface="+mn-ea"/>
          <a:cs typeface="+mn-cs"/>
        </a:defRPr>
      </a:lvl7pPr>
      <a:lvl8pPr marL="3200581">
        <a:defRPr>
          <a:uFillTx/>
          <a:latin typeface="+mn-lt"/>
          <a:ea typeface="+mn-ea"/>
          <a:cs typeface="+mn-cs"/>
        </a:defRPr>
      </a:lvl8pPr>
      <a:lvl9pPr marL="3657806">
        <a:defRPr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4" Type="http://schemas.openxmlformats.org/officeDocument/2006/relationships/image" Target="../media/image70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04287" y="1681627"/>
            <a:ext cx="2895600" cy="2917536"/>
          </a:xfrm>
          <a:prstGeom prst="rect">
            <a:avLst/>
          </a:prstGeom>
        </p:spPr>
      </p:pic>
      <p:sp>
        <p:nvSpPr>
          <p:cNvPr id="3" name="텍스트 상자 5">
            <a:extLst>
              <a:ext uri="{FF2B5EF4-FFF2-40B4-BE49-F238E27FC236}">
                <a16:creationId xmlns="" xmlns:a16="http://schemas.microsoft.com/office/drawing/2014/main" id="{09683C1E-24EB-43D1-A3CF-D73CBCF47FA8}"/>
              </a:ext>
            </a:extLst>
          </p:cNvPr>
          <p:cNvSpPr txBox="1">
            <a:spLocks/>
          </p:cNvSpPr>
          <p:nvPr/>
        </p:nvSpPr>
        <p:spPr>
          <a:xfrm>
            <a:off x="1524637" y="4484623"/>
            <a:ext cx="10395263" cy="15708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en-US" altLang="ko-KR" sz="5900" b="1" u="sng" dirty="0" smtClean="0">
                <a:solidFill>
                  <a:schemeClr val="bg1">
                    <a:lumMod val="50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Support Vector Machine</a:t>
            </a:r>
            <a:endParaRPr kumimoji="1" lang="en-US" altLang="ko-KR" sz="5900" b="1" u="sng" kern="1200" dirty="0">
              <a:solidFill>
                <a:schemeClr val="bg1">
                  <a:lumMod val="50000"/>
                </a:schemeClr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4" name="텍스트 상자 3"/>
          <p:cNvSpPr txBox="1"/>
          <p:nvPr/>
        </p:nvSpPr>
        <p:spPr>
          <a:xfrm>
            <a:off x="5807868" y="2586397"/>
            <a:ext cx="1828800" cy="110799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6600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ML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6F172A4E-01F9-4093-8522-487BE52534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919900" y="6448425"/>
            <a:ext cx="1242444" cy="87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104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5">
            <a:extLst>
              <a:ext uri="{FF2B5EF4-FFF2-40B4-BE49-F238E27FC236}">
                <a16:creationId xmlns="" xmlns:a16="http://schemas.microsoft.com/office/drawing/2014/main" id="{9D619D04-013E-4630-B348-6CFA4771E79C}"/>
              </a:ext>
            </a:extLst>
          </p:cNvPr>
          <p:cNvSpPr txBox="1">
            <a:spLocks/>
          </p:cNvSpPr>
          <p:nvPr/>
        </p:nvSpPr>
        <p:spPr>
          <a:xfrm>
            <a:off x="429161" y="500417"/>
            <a:ext cx="5073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 smtClean="0">
                <a:solidFill>
                  <a:srgbClr val="607796"/>
                </a:solidFill>
                <a:latin typeface="+mn-ea"/>
                <a:cs typeface="Tahoma" panose="020B0604030504040204" pitchFamily="34" charset="0"/>
              </a:rPr>
              <a:t>Linear SVM</a:t>
            </a:r>
            <a:endParaRPr kumimoji="1" lang="ko-KR" altLang="en-US" sz="2000" b="1" dirty="0">
              <a:solidFill>
                <a:srgbClr val="607796"/>
              </a:solidFill>
              <a:uFillTx/>
              <a:latin typeface="+mn-ea"/>
              <a:cs typeface="Tahoma" panose="020B0604030504040204" pitchFamily="34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69" y="1800225"/>
            <a:ext cx="5123955" cy="43561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텍스트 상자 10"/>
              <p:cNvSpPr txBox="1"/>
              <p:nvPr/>
            </p:nvSpPr>
            <p:spPr>
              <a:xfrm>
                <a:off x="7408069" y="1647825"/>
                <a:ext cx="3087512" cy="461665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2400" b="0" i="1" smtClean="0">
                          <a:latin typeface="Cambria Math" charset="0"/>
                        </a:rPr>
                        <m:t>𝑑</m:t>
                      </m:r>
                      <m:d>
                        <m:dPr>
                          <m:ctrlPr>
                            <a:rPr kumimoji="1" lang="en-US" altLang="ko-KR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ko-KR" sz="2400" b="0" i="1" smtClean="0">
                              <a:latin typeface="Cambria Math" charset="0"/>
                            </a:rPr>
                            <m:t>𝑋</m:t>
                          </m:r>
                        </m:e>
                      </m:d>
                      <m:r>
                        <a:rPr kumimoji="1" lang="en-US" altLang="ko-KR" sz="24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kumimoji="1" lang="en-US" altLang="ko-KR" sz="24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kumimoji="1" lang="en-US" altLang="ko-KR" sz="24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kumimoji="1" lang="en-US" altLang="ko-KR" sz="2400" b="0" i="1" smtClean="0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kumimoji="1" lang="en-US" altLang="ko-KR" sz="2400" b="0" i="1" smtClean="0">
                          <a:latin typeface="Cambria Math" charset="0"/>
                        </a:rPr>
                        <m:t>𝑋</m:t>
                      </m:r>
                      <m:r>
                        <a:rPr kumimoji="1" lang="en-US" altLang="ko-KR" sz="2400" b="0" i="1" smtClean="0">
                          <a:latin typeface="Cambria Math" charset="0"/>
                        </a:rPr>
                        <m:t>+</m:t>
                      </m:r>
                      <m:r>
                        <a:rPr kumimoji="1" lang="en-US" altLang="ko-KR" sz="2400" b="0" i="1" smtClean="0">
                          <a:latin typeface="Cambria Math" charset="0"/>
                        </a:rPr>
                        <m:t>𝑏</m:t>
                      </m:r>
                      <m:r>
                        <a:rPr kumimoji="1" lang="en-US" altLang="ko-KR" sz="2400" b="0" i="1" smtClean="0">
                          <a:latin typeface="Cambria Math" charset="0"/>
                        </a:rPr>
                        <m:t>=0</m:t>
                      </m:r>
                    </m:oMath>
                  </m:oMathPara>
                </a14:m>
                <a:endParaRPr kumimoji="1" lang="ko-KR" altLang="en-US" sz="2400" dirty="0"/>
              </a:p>
            </p:txBody>
          </p:sp>
        </mc:Choice>
        <mc:Fallback>
          <p:sp>
            <p:nvSpPr>
              <p:cNvPr id="11" name="텍스트 상자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8069" y="1647825"/>
                <a:ext cx="3087512" cy="46166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텍스트 상자 11"/>
              <p:cNvSpPr txBox="1"/>
              <p:nvPr/>
            </p:nvSpPr>
            <p:spPr>
              <a:xfrm>
                <a:off x="5655469" y="3019425"/>
                <a:ext cx="7620000" cy="2965748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dirty="0" smtClean="0"/>
                  <a:t>Decision hyperplane</a:t>
                </a:r>
                <a:endParaRPr kumimoji="1" lang="en-US" altLang="ko-KR" dirty="0"/>
              </a:p>
              <a:p>
                <a:pPr>
                  <a:lnSpc>
                    <a:spcPct val="150000"/>
                  </a:lnSpc>
                </a:pPr>
                <a:r>
                  <a:rPr kumimoji="1" lang="ko-KR" altLang="en-US" dirty="0" smtClean="0"/>
                  <a:t>수학적 특징</a:t>
                </a:r>
                <a:r>
                  <a:rPr kumimoji="1" lang="en-US" altLang="ko-KR" dirty="0" smtClean="0"/>
                  <a:t>:</a:t>
                </a:r>
              </a:p>
              <a:p>
                <a:endParaRPr kumimoji="1" lang="en-US" altLang="ko-KR" dirty="0" smtClean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dirty="0"/>
                  <a:t>	</a:t>
                </a:r>
                <a:r>
                  <a:rPr kumimoji="1" lang="en-US" altLang="ko-KR" dirty="0" smtClean="0"/>
                  <a:t>feature space</a:t>
                </a:r>
                <a:r>
                  <a:rPr kumimoji="1" lang="ko-KR" altLang="en-US" dirty="0" smtClean="0"/>
                  <a:t>를 두 영역으로 분할 함</a:t>
                </a:r>
                <a:endParaRPr kumimoji="1" lang="en-US" altLang="ko-KR" dirty="0" smtClean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dirty="0" smtClean="0"/>
                  <a:t>	</a:t>
                </a:r>
                <a:r>
                  <a:rPr kumimoji="1" lang="ko-KR" altLang="en-US" dirty="0" smtClean="0"/>
                  <a:t>임의의 상수 </a:t>
                </a:r>
                <a:r>
                  <a:rPr kumimoji="1" lang="en-US" altLang="ko-KR" dirty="0" smtClean="0"/>
                  <a:t>c</a:t>
                </a:r>
                <a:r>
                  <a:rPr kumimoji="1" lang="ko-KR" altLang="en-US" dirty="0" smtClean="0"/>
                  <a:t>를 곱하여도 같은 초평면</a:t>
                </a:r>
                <a:endParaRPr kumimoji="1" lang="en-US" altLang="ko-KR" dirty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dirty="0" smtClean="0"/>
                  <a:t>	W</a:t>
                </a:r>
                <a:r>
                  <a:rPr kumimoji="1" lang="ko-KR" altLang="en-US" dirty="0" smtClean="0"/>
                  <a:t>는 초평면의 법선벡터로</a:t>
                </a:r>
                <a:r>
                  <a:rPr kumimoji="1" lang="en-US" altLang="ko-KR" dirty="0" smtClean="0"/>
                  <a:t>,</a:t>
                </a:r>
                <a:r>
                  <a:rPr kumimoji="1" lang="ko-KR" altLang="en-US" dirty="0" smtClean="0"/>
                  <a:t> 방향을 나타내고 </a:t>
                </a:r>
                <a:r>
                  <a:rPr kumimoji="1" lang="en-US" altLang="ko-KR" dirty="0" smtClean="0"/>
                  <a:t>b</a:t>
                </a:r>
                <a:r>
                  <a:rPr kumimoji="1" lang="ko-KR" altLang="en-US" dirty="0" smtClean="0"/>
                  <a:t>는 위치를 나타냄</a:t>
                </a:r>
                <a:endParaRPr kumimoji="1" lang="en-US" altLang="ko-KR" dirty="0" smtClean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dirty="0"/>
                  <a:t>	</a:t>
                </a:r>
                <a:r>
                  <a:rPr kumimoji="1" lang="ko-KR" altLang="en-US" dirty="0" smtClean="0"/>
                  <a:t>임의의 점 </a:t>
                </a:r>
                <a:r>
                  <a:rPr kumimoji="1" lang="en-US" altLang="ko-KR" dirty="0" smtClean="0"/>
                  <a:t>X</a:t>
                </a:r>
                <a:r>
                  <a:rPr kumimoji="1" lang="ko-KR" altLang="en-US" dirty="0" smtClean="0"/>
                  <a:t>에서 초평면까지의 거리는 </a:t>
                </a:r>
                <a14:m>
                  <m:oMath xmlns:m="http://schemas.openxmlformats.org/officeDocument/2006/math">
                    <m:r>
                      <a:rPr kumimoji="1" lang="en-US" altLang="ko-KR" b="0" i="1" smtClean="0">
                        <a:latin typeface="Cambria Math" charset="0"/>
                      </a:rPr>
                      <m:t>h</m:t>
                    </m:r>
                    <m:r>
                      <a:rPr kumimoji="1" lang="en-US" altLang="ko-KR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kumimoji="1" lang="mr-IN" altLang="ko-KR" b="0" i="1" smtClean="0">
                            <a:latin typeface="Cambria Math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kumimoji="1" lang="hr-HR" altLang="ko-KR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𝑑</m:t>
                            </m:r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𝑥</m:t>
                            </m:r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d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kumimoji="1" lang="mr-IN" altLang="ko-KR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</m:d>
                      </m:den>
                    </m:f>
                  </m:oMath>
                </a14:m>
                <a:endParaRPr kumimoji="1" lang="en-US" altLang="ko-KR" dirty="0" smtClean="0"/>
              </a:p>
            </p:txBody>
          </p:sp>
        </mc:Choice>
        <mc:Fallback>
          <p:sp>
            <p:nvSpPr>
              <p:cNvPr id="12" name="텍스트 상자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5469" y="3019425"/>
                <a:ext cx="7620000" cy="2965748"/>
              </a:xfrm>
              <a:prstGeom prst="rect">
                <a:avLst/>
              </a:prstGeom>
              <a:blipFill rotWithShape="0">
                <a:blip r:embed="rId5"/>
                <a:stretch>
                  <a:fillRect l="-720" t="-10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직선 연결선[R] 12"/>
          <p:cNvCxnSpPr/>
          <p:nvPr/>
        </p:nvCxnSpPr>
        <p:spPr>
          <a:xfrm flipH="1">
            <a:off x="6355265" y="4188861"/>
            <a:ext cx="108000" cy="108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13"/>
          <p:cNvCxnSpPr/>
          <p:nvPr/>
        </p:nvCxnSpPr>
        <p:spPr>
          <a:xfrm flipH="1">
            <a:off x="6345934" y="4608739"/>
            <a:ext cx="108000" cy="108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/>
          <p:cNvCxnSpPr/>
          <p:nvPr/>
        </p:nvCxnSpPr>
        <p:spPr>
          <a:xfrm flipH="1">
            <a:off x="6345934" y="5028617"/>
            <a:ext cx="108000" cy="108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/>
          <p:cNvCxnSpPr/>
          <p:nvPr/>
        </p:nvCxnSpPr>
        <p:spPr>
          <a:xfrm flipH="1">
            <a:off x="6345934" y="5579123"/>
            <a:ext cx="108000" cy="1080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65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5">
            <a:extLst>
              <a:ext uri="{FF2B5EF4-FFF2-40B4-BE49-F238E27FC236}">
                <a16:creationId xmlns="" xmlns:a16="http://schemas.microsoft.com/office/drawing/2014/main" id="{9D619D04-013E-4630-B348-6CFA4771E79C}"/>
              </a:ext>
            </a:extLst>
          </p:cNvPr>
          <p:cNvSpPr txBox="1">
            <a:spLocks/>
          </p:cNvSpPr>
          <p:nvPr/>
        </p:nvSpPr>
        <p:spPr>
          <a:xfrm>
            <a:off x="429161" y="500417"/>
            <a:ext cx="5073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 smtClean="0">
                <a:solidFill>
                  <a:srgbClr val="607796"/>
                </a:solidFill>
                <a:latin typeface="+mn-ea"/>
                <a:cs typeface="Tahoma" panose="020B0604030504040204" pitchFamily="34" charset="0"/>
              </a:rPr>
              <a:t>Linear SVM</a:t>
            </a:r>
            <a:endParaRPr kumimoji="1" lang="ko-KR" altLang="en-US" sz="2000" b="1" dirty="0">
              <a:solidFill>
                <a:srgbClr val="607796"/>
              </a:solidFill>
              <a:uFillTx/>
              <a:latin typeface="+mn-ea"/>
              <a:cs typeface="Tahoma" panose="020B0604030504040204" pitchFamily="34" charset="0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69" y="1509712"/>
            <a:ext cx="6668861" cy="40862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1342" y="3552825"/>
            <a:ext cx="5896627" cy="259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2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5">
            <a:extLst>
              <a:ext uri="{FF2B5EF4-FFF2-40B4-BE49-F238E27FC236}">
                <a16:creationId xmlns="" xmlns:a16="http://schemas.microsoft.com/office/drawing/2014/main" id="{9D619D04-013E-4630-B348-6CFA4771E79C}"/>
              </a:ext>
            </a:extLst>
          </p:cNvPr>
          <p:cNvSpPr txBox="1">
            <a:spLocks/>
          </p:cNvSpPr>
          <p:nvPr/>
        </p:nvSpPr>
        <p:spPr>
          <a:xfrm>
            <a:off x="429161" y="500417"/>
            <a:ext cx="5073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 smtClean="0">
                <a:solidFill>
                  <a:srgbClr val="607796"/>
                </a:solidFill>
                <a:latin typeface="+mn-ea"/>
                <a:cs typeface="Tahoma" panose="020B0604030504040204" pitchFamily="34" charset="0"/>
              </a:rPr>
              <a:t>Linear SVM</a:t>
            </a:r>
            <a:endParaRPr kumimoji="1" lang="ko-KR" altLang="en-US" sz="2000" b="1" dirty="0">
              <a:solidFill>
                <a:srgbClr val="607796"/>
              </a:solidFill>
              <a:uFillTx/>
              <a:latin typeface="+mn-ea"/>
              <a:cs typeface="Tahoma" panose="020B060403050404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텍스트 상자 3"/>
              <p:cNvSpPr txBox="1"/>
              <p:nvPr/>
            </p:nvSpPr>
            <p:spPr>
              <a:xfrm>
                <a:off x="2226469" y="1647825"/>
                <a:ext cx="9296400" cy="4471224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ko-KR" altLang="en-US" dirty="0" smtClean="0"/>
                  <a:t>조건부 최적화 문제</a:t>
                </a:r>
                <a:r>
                  <a:rPr kumimoji="1" lang="en-US" altLang="ko-KR" dirty="0" smtClean="0"/>
                  <a:t>:</a:t>
                </a:r>
              </a:p>
              <a:p>
                <a:pPr>
                  <a:lnSpc>
                    <a:spcPct val="150000"/>
                  </a:lnSpc>
                </a:pPr>
                <a:endParaRPr kumimoji="1" lang="en-US" altLang="ko-KR" dirty="0" smtClean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ko-KR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𝑡</m:t>
                          </m:r>
                        </m:e>
                        <m:sub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kumimoji="1" lang="en-US" altLang="ko-KR" b="0" i="1" smtClean="0"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1" lang="en-US" altLang="ko-KR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ko-KR" b="0" i="1" smtClean="0">
                                  <a:latin typeface="Cambria Math" charset="0"/>
                                </a:rPr>
                                <m:t>𝑊</m:t>
                              </m:r>
                            </m:e>
                            <m:sup>
                              <m:r>
                                <a:rPr kumimoji="1" lang="en-US" altLang="ko-KR" b="0" i="1" smtClean="0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kumimoji="1" lang="en-US" altLang="ko-KR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ko-KR" b="0" i="1" smtClean="0"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kumimoji="1" lang="en-US" altLang="ko-KR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+</m:t>
                          </m:r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𝑏</m:t>
                          </m:r>
                        </m:e>
                      </m:d>
                      <m:r>
                        <a:rPr kumimoji="1" lang="en-US" altLang="ko-KR" b="0" i="1" smtClean="0">
                          <a:latin typeface="Cambria Math" charset="0"/>
                        </a:rPr>
                        <m:t>−1</m:t>
                      </m:r>
                      <m:r>
                        <a:rPr kumimoji="1" lang="en-US" altLang="ko-KR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≥0, </m:t>
                      </m:r>
                      <m:r>
                        <a:rPr kumimoji="1" lang="en-US" altLang="ko-KR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𝑖</m:t>
                      </m:r>
                      <m:r>
                        <a:rPr kumimoji="1" lang="en-US" altLang="ko-KR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=1, …, </m:t>
                      </m:r>
                      <m:r>
                        <a:rPr kumimoji="1" lang="en-US" altLang="ko-KR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𝑁</m:t>
                      </m:r>
                    </m:oMath>
                  </m:oMathPara>
                </a14:m>
                <a:endParaRPr kumimoji="1" lang="en-US" altLang="ko-KR" b="0" dirty="0" smtClean="0"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b="0" i="1" smtClean="0">
                          <a:latin typeface="Cambria Math" charset="0"/>
                        </a:rPr>
                        <m:t>M</m:t>
                      </m:r>
                      <m:r>
                        <m:rPr>
                          <m:nor/>
                        </m:rPr>
                        <a:rPr kumimoji="1" lang="en-US" altLang="ko-KR" b="0" i="0" smtClean="0">
                          <a:latin typeface="Cambria Math" charset="0"/>
                        </a:rPr>
                        <m:t>inimize</m:t>
                      </m:r>
                      <m:r>
                        <m:rPr>
                          <m:nor/>
                        </m:rPr>
                        <a:rPr kumimoji="1" lang="ko-KR" altLang="en-US" b="0" i="0" smtClean="0">
                          <a:latin typeface="Cambria Math" charset="0"/>
                        </a:rPr>
                        <m:t>  </m:t>
                      </m:r>
                      <m:r>
                        <a:rPr kumimoji="1" lang="ko-KR" altLang="en-US" b="0" i="1" smtClean="0">
                          <a:latin typeface="Cambria Math" charset="0"/>
                        </a:rPr>
                        <m:t>   </m:t>
                      </m:r>
                      <m:r>
                        <a:rPr kumimoji="1" lang="en-US" altLang="ko-KR" b="0" i="1" smtClean="0">
                          <a:latin typeface="Cambria Math" charset="0"/>
                        </a:rPr>
                        <m:t>𝐽</m:t>
                      </m:r>
                      <m:d>
                        <m:dPr>
                          <m:ctrlPr>
                            <a:rPr kumimoji="1" lang="en-US" altLang="ko-KR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𝑤</m:t>
                          </m:r>
                        </m:e>
                      </m:d>
                      <m:r>
                        <a:rPr kumimoji="1" lang="en-US" altLang="ko-KR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kumimoji="1" lang="mr-IN" altLang="ko-KR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kumimoji="1" lang="mr-IN" altLang="ko-KR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kumimoji="1" lang="mr-IN" altLang="ko-KR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ko-KR" i="1">
                                  <a:latin typeface="Cambria Math" charset="0"/>
                                </a:rPr>
                                <m:t>𝑊</m:t>
                              </m:r>
                            </m:e>
                          </m:d>
                        </m:e>
                        <m:sup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kumimoji="1" lang="en-US" altLang="ko-KR" dirty="0" smtClean="0"/>
              </a:p>
              <a:p>
                <a:pPr>
                  <a:lnSpc>
                    <a:spcPct val="150000"/>
                  </a:lnSpc>
                </a:pPr>
                <a:endParaRPr kumimoji="1" lang="en-US" altLang="ko-KR" dirty="0"/>
              </a:p>
              <a:p>
                <a:pPr>
                  <a:lnSpc>
                    <a:spcPct val="150000"/>
                  </a:lnSpc>
                </a:pPr>
                <a:r>
                  <a:rPr kumimoji="1" lang="ko-KR" altLang="en-US" dirty="0" smtClean="0"/>
                  <a:t>문제의 특징</a:t>
                </a:r>
                <a:r>
                  <a:rPr kumimoji="1" lang="en-US" altLang="ko-KR" dirty="0" smtClean="0"/>
                  <a:t>:</a:t>
                </a:r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dirty="0" smtClean="0"/>
                  <a:t>	</a:t>
                </a:r>
                <a:r>
                  <a:rPr kumimoji="1" lang="ko-KR" altLang="en-US" dirty="0" smtClean="0"/>
                  <a:t>해의 유일성</a:t>
                </a:r>
                <a:r>
                  <a:rPr kumimoji="1" lang="en-US" altLang="ko-KR" dirty="0" smtClean="0"/>
                  <a:t>:</a:t>
                </a:r>
                <a:r>
                  <a:rPr kumimoji="1" lang="ko-KR" altLang="en-US" dirty="0" smtClean="0"/>
                  <a:t> </a:t>
                </a:r>
                <a:r>
                  <a:rPr kumimoji="1" lang="en-US" altLang="ko-KR" dirty="0" smtClean="0">
                    <a:sym typeface="Wingdings"/>
                  </a:rPr>
                  <a:t> j(w)</a:t>
                </a:r>
                <a:r>
                  <a:rPr kumimoji="1" lang="ko-KR" altLang="en-US" dirty="0" smtClean="0">
                    <a:sym typeface="Wingdings"/>
                  </a:rPr>
                  <a:t>는 </a:t>
                </a:r>
                <a:r>
                  <a:rPr kumimoji="1" lang="en-US" altLang="ko-KR" dirty="0" smtClean="0">
                    <a:sym typeface="Wingdings"/>
                  </a:rPr>
                  <a:t>2</a:t>
                </a:r>
                <a:r>
                  <a:rPr kumimoji="1" lang="ko-KR" altLang="en-US" dirty="0" smtClean="0">
                    <a:sym typeface="Wingdings"/>
                  </a:rPr>
                  <a:t>차식이므로 </a:t>
                </a:r>
                <a:r>
                  <a:rPr kumimoji="1" lang="en-US" altLang="ko-KR" dirty="0" smtClean="0">
                    <a:sym typeface="Wingdings"/>
                  </a:rPr>
                  <a:t>convex function.</a:t>
                </a:r>
                <a:r>
                  <a:rPr kumimoji="1" lang="ko-KR" altLang="en-US" dirty="0" smtClean="0">
                    <a:sym typeface="Wingdings"/>
                  </a:rPr>
                  <a:t>  </a:t>
                </a:r>
                <a:r>
                  <a:rPr kumimoji="1" lang="en-US" altLang="ko-KR" dirty="0" smtClean="0">
                    <a:sym typeface="Wingdings"/>
                  </a:rPr>
                  <a:t>no local minimum.</a:t>
                </a:r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dirty="0" smtClean="0">
                    <a:sym typeface="Wingdings"/>
                  </a:rPr>
                  <a:t>	</a:t>
                </a:r>
                <a:r>
                  <a:rPr kumimoji="1" lang="ko-KR" altLang="en-US" dirty="0" smtClean="0">
                    <a:sym typeface="Wingdings"/>
                  </a:rPr>
                  <a:t>어려운 문제</a:t>
                </a:r>
                <a:r>
                  <a:rPr kumimoji="1" lang="en-US" altLang="ko-KR" dirty="0" smtClean="0">
                    <a:sym typeface="Wingdings"/>
                  </a:rPr>
                  <a:t>:</a:t>
                </a:r>
                <a:r>
                  <a:rPr kumimoji="1" lang="ko-KR" altLang="en-US" dirty="0" smtClean="0">
                    <a:sym typeface="Wingdings"/>
                  </a:rPr>
                  <a:t> </a:t>
                </a:r>
                <a:r>
                  <a:rPr kumimoji="1" lang="en-US" altLang="ko-KR" dirty="0" smtClean="0">
                    <a:sym typeface="Wingdings"/>
                  </a:rPr>
                  <a:t>N</a:t>
                </a:r>
                <a:r>
                  <a:rPr kumimoji="1" lang="ko-KR" altLang="en-US" dirty="0" smtClean="0">
                    <a:sym typeface="Wingdings"/>
                  </a:rPr>
                  <a:t>개의 선형 부등식을 조건으로 가진 </a:t>
                </a:r>
                <a:r>
                  <a:rPr kumimoji="1" lang="en-US" altLang="ko-KR" dirty="0" smtClean="0">
                    <a:sym typeface="Wingdings"/>
                  </a:rPr>
                  <a:t>2</a:t>
                </a:r>
                <a:r>
                  <a:rPr kumimoji="1" lang="ko-KR" altLang="en-US" dirty="0" smtClean="0">
                    <a:sym typeface="Wingdings"/>
                  </a:rPr>
                  <a:t>차 함수의 최적화 문제</a:t>
                </a:r>
                <a:r>
                  <a:rPr kumimoji="1" lang="en-US" altLang="ko-KR" dirty="0" smtClean="0">
                    <a:sym typeface="Wingdings"/>
                  </a:rPr>
                  <a:t>.</a:t>
                </a:r>
                <a:r>
                  <a:rPr kumimoji="1" lang="ko-KR" altLang="en-US" dirty="0" smtClean="0">
                    <a:sym typeface="Wingdings"/>
                  </a:rPr>
                  <a:t> </a:t>
                </a:r>
                <a:endParaRPr kumimoji="1" lang="en-US" altLang="ko-KR" dirty="0" smtClean="0">
                  <a:sym typeface="Wingdings"/>
                </a:endParaRPr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dirty="0">
                    <a:sym typeface="Wingdings"/>
                  </a:rPr>
                  <a:t>	</a:t>
                </a:r>
                <a:r>
                  <a:rPr kumimoji="1" lang="en-US" altLang="ko-KR" dirty="0" smtClean="0">
                    <a:sym typeface="Wingdings"/>
                  </a:rPr>
                  <a:t>					</a:t>
                </a:r>
                <a:r>
                  <a:rPr kumimoji="1" lang="ko-KR" altLang="en-US" dirty="0" smtClean="0">
                    <a:sym typeface="Wingdings"/>
                  </a:rPr>
                  <a:t>     </a:t>
                </a:r>
                <a:r>
                  <a:rPr kumimoji="1" lang="ko-KR" altLang="en-US" dirty="0" smtClean="0">
                    <a:sym typeface="Wingdings"/>
                  </a:rPr>
                  <a:t></a:t>
                </a:r>
                <a:r>
                  <a:rPr kumimoji="1" lang="en-US" altLang="ko-KR" dirty="0" smtClean="0">
                    <a:sym typeface="Wingdings"/>
                  </a:rPr>
                  <a:t>Lagrange </a:t>
                </a:r>
                <a:r>
                  <a:rPr kumimoji="1" lang="en-US" altLang="ko-KR" dirty="0" smtClean="0">
                    <a:sym typeface="Wingdings"/>
                  </a:rPr>
                  <a:t>multiplier </a:t>
                </a:r>
                <a:r>
                  <a:rPr kumimoji="1" lang="ko-KR" altLang="en-US" dirty="0" smtClean="0">
                    <a:sym typeface="Wingdings"/>
                  </a:rPr>
                  <a:t>도입</a:t>
                </a:r>
                <a:endParaRPr kumimoji="1" lang="en-US" altLang="ko-KR" dirty="0" smtClean="0">
                  <a:sym typeface="Wingdings"/>
                </a:endParaRPr>
              </a:p>
              <a:p>
                <a:endParaRPr kumimoji="1" lang="ko-KR" altLang="en-US" dirty="0"/>
              </a:p>
            </p:txBody>
          </p:sp>
        </mc:Choice>
        <mc:Fallback>
          <p:sp>
            <p:nvSpPr>
              <p:cNvPr id="4" name="텍스트 상자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6469" y="1647825"/>
                <a:ext cx="9296400" cy="4471224"/>
              </a:xfrm>
              <a:prstGeom prst="rect">
                <a:avLst/>
              </a:prstGeom>
              <a:blipFill rotWithShape="0">
                <a:blip r:embed="rId3"/>
                <a:stretch>
                  <a:fillRect l="-52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661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5">
            <a:extLst>
              <a:ext uri="{FF2B5EF4-FFF2-40B4-BE49-F238E27FC236}">
                <a16:creationId xmlns="" xmlns:a16="http://schemas.microsoft.com/office/drawing/2014/main" id="{9D619D04-013E-4630-B348-6CFA4771E79C}"/>
              </a:ext>
            </a:extLst>
          </p:cNvPr>
          <p:cNvSpPr txBox="1">
            <a:spLocks/>
          </p:cNvSpPr>
          <p:nvPr/>
        </p:nvSpPr>
        <p:spPr>
          <a:xfrm>
            <a:off x="429161" y="500417"/>
            <a:ext cx="5073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 smtClean="0">
                <a:solidFill>
                  <a:srgbClr val="607796"/>
                </a:solidFill>
                <a:latin typeface="+mn-ea"/>
                <a:cs typeface="Tahoma" panose="020B0604030504040204" pitchFamily="34" charset="0"/>
              </a:rPr>
              <a:t>Linear SVM</a:t>
            </a:r>
            <a:endParaRPr kumimoji="1" lang="ko-KR" altLang="en-US" sz="2000" b="1" dirty="0">
              <a:solidFill>
                <a:srgbClr val="607796"/>
              </a:solidFill>
              <a:uFillTx/>
              <a:latin typeface="+mn-ea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텍스트 상자 3"/>
              <p:cNvSpPr txBox="1"/>
              <p:nvPr/>
            </p:nvSpPr>
            <p:spPr>
              <a:xfrm>
                <a:off x="1388269" y="1571625"/>
                <a:ext cx="7162800" cy="4732706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dirty="0" smtClean="0"/>
                  <a:t>Lagrange function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b="0" i="1" smtClean="0">
                          <a:latin typeface="Cambria Math" charset="0"/>
                        </a:rPr>
                        <m:t>𝐿</m:t>
                      </m:r>
                      <m:d>
                        <m:dPr>
                          <m:ctrlPr>
                            <a:rPr kumimoji="1" lang="en-US" altLang="ko-KR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𝑤</m:t>
                          </m:r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𝑏</m:t>
                          </m:r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𝛼</m:t>
                          </m:r>
                        </m:e>
                      </m:d>
                      <m:r>
                        <a:rPr kumimoji="1" lang="en-US" altLang="ko-KR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kumimoji="1" lang="mr-IN" altLang="ko-KR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kumimoji="1" lang="mr-IN" altLang="ko-KR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kumimoji="1" lang="mr-IN" altLang="ko-KR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ko-KR" b="0" i="1" smtClean="0">
                                  <a:latin typeface="Cambria Math" charset="0"/>
                                </a:rPr>
                                <m:t>𝑊</m:t>
                              </m:r>
                            </m:e>
                          </m:d>
                        </m:e>
                        <m:sup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ko-KR" b="0" i="1" smtClean="0">
                          <a:latin typeface="Cambria Math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kumimoji="1" lang="is-IS" altLang="ko-KR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1" lang="en-US" altLang="ko-KR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kumimoji="1" lang="en-US" altLang="ko-KR" b="0" i="1" smtClean="0">
                              <a:latin typeface="Cambria Math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kumimoji="1" lang="en-US" altLang="ko-KR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ko-KR" b="0" i="1" smtClean="0">
                                  <a:latin typeface="Cambria Math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kumimoji="1" lang="en-US" altLang="ko-KR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ko-KR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1" lang="en-US" altLang="ko-KR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ko-KR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kumimoji="1" lang="en-US" altLang="ko-KR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kumimoji="1" lang="en-US" altLang="ko-KR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kumimoji="1" lang="en-US" altLang="ko-KR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1" lang="en-US" altLang="ko-KR" b="0" i="1" smtClean="0">
                                          <a:latin typeface="Cambria Math" charset="0"/>
                                        </a:rPr>
                                        <m:t>𝑊</m:t>
                                      </m:r>
                                    </m:e>
                                    <m:sup>
                                      <m:r>
                                        <a:rPr kumimoji="1" lang="en-US" altLang="ko-KR" b="0" i="1" smtClean="0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kumimoji="1" lang="en-US" altLang="ko-KR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ko-KR" b="0" i="1" smtClean="0">
                                          <a:latin typeface="Cambria Math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kumimoji="1" lang="en-US" altLang="ko-KR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kumimoji="1" lang="en-US" altLang="ko-KR" b="0" i="1" smtClean="0">
                                      <a:latin typeface="Cambria Math" charset="0"/>
                                    </a:rPr>
                                    <m:t>+</m:t>
                                  </m:r>
                                  <m:r>
                                    <a:rPr kumimoji="1" lang="en-US" altLang="ko-KR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</m:d>
                              <m:r>
                                <a:rPr kumimoji="1" lang="en-US" altLang="ko-KR" b="0" i="1" smtClean="0">
                                  <a:latin typeface="Cambria Math" charset="0"/>
                                </a:rPr>
                                <m:t>−1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kumimoji="1" lang="en-US" altLang="ko-KR" b="0" dirty="0" smtClean="0"/>
              </a:p>
              <a:p>
                <a:endParaRPr kumimoji="1" lang="en-US" altLang="ko-KR" dirty="0" smtClean="0"/>
              </a:p>
              <a:p>
                <a:r>
                  <a:rPr kumimoji="1" lang="en-US" altLang="ko-KR" dirty="0" err="1" smtClean="0"/>
                  <a:t>Karush</a:t>
                </a:r>
                <a:r>
                  <a:rPr kumimoji="1" lang="en-US" altLang="ko-KR" dirty="0" smtClean="0"/>
                  <a:t>-Kuhn-Tucker (KKT)</a:t>
                </a:r>
                <a:r>
                  <a:rPr kumimoji="1" lang="ko-KR" altLang="en-US" dirty="0" smtClean="0"/>
                  <a:t> 조건을 이용</a:t>
                </a:r>
                <a:endParaRPr kumimoji="1" lang="en-US" altLang="ko-KR" dirty="0" smtClean="0"/>
              </a:p>
              <a:p>
                <a:endParaRPr kumimoji="1" lang="en-US" altLang="ko-KR" dirty="0"/>
              </a:p>
              <a:p>
                <a:r>
                  <a:rPr kumimoji="1" lang="en-US" altLang="ko-KR" dirty="0" smtClean="0"/>
                  <a:t>KKT</a:t>
                </a:r>
                <a:r>
                  <a:rPr kumimoji="1" lang="ko-KR" altLang="en-US" dirty="0" smtClean="0"/>
                  <a:t>조건</a:t>
                </a:r>
                <a:r>
                  <a:rPr kumimoji="1" lang="en-US" altLang="ko-KR" dirty="0" smtClean="0"/>
                  <a:t>:</a:t>
                </a:r>
              </a:p>
              <a:p>
                <a:endParaRPr kumimoji="1" lang="en-US" altLang="ko-KR" dirty="0" smtClean="0"/>
              </a:p>
              <a:p>
                <a:r>
                  <a:rPr kumimoji="1" lang="en-US" altLang="ko-KR" dirty="0" smtClean="0"/>
                  <a:t>1. 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mr-IN" altLang="ko-KR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kumimoji="1" lang="en-US" altLang="ko-KR" b="0" i="1" smtClean="0">
                            <a:latin typeface="Cambria Math" charset="0"/>
                          </a:rPr>
                          <m:t>𝜕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𝐿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(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𝑊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,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𝑏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,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𝛼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kumimoji="1" lang="en-US" altLang="ko-KR" b="0" i="1" smtClean="0">
                            <a:latin typeface="Cambria Math" charset="0"/>
                          </a:rPr>
                          <m:t>𝜕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𝑊</m:t>
                        </m:r>
                      </m:den>
                    </m:f>
                    <m:r>
                      <a:rPr kumimoji="1" lang="en-US" altLang="ko-KR" b="0" i="0" smtClean="0">
                        <a:latin typeface="Cambria Math" charset="0"/>
                      </a:rPr>
                      <m:t>=0</m:t>
                    </m:r>
                  </m:oMath>
                </a14:m>
                <a:r>
                  <a:rPr kumimoji="1" lang="en-US" altLang="ko-KR" dirty="0" smtClean="0"/>
                  <a:t>    </a:t>
                </a:r>
                <a:r>
                  <a:rPr kumimoji="1" lang="en-US" altLang="ko-KR" dirty="0" smtClean="0">
                    <a:sym typeface="Wingdings"/>
                  </a:rPr>
                  <a:t>    </a:t>
                </a:r>
                <a14:m>
                  <m:oMath xmlns:m="http://schemas.openxmlformats.org/officeDocument/2006/math">
                    <m:r>
                      <a:rPr kumimoji="1" lang="en-US" altLang="ko-KR" b="0" i="1" smtClean="0">
                        <a:latin typeface="Cambria Math" charset="0"/>
                        <a:sym typeface="Wingdings"/>
                      </a:rPr>
                      <m:t>𝑊</m:t>
                    </m:r>
                    <m:r>
                      <a:rPr kumimoji="1" lang="en-US" altLang="ko-KR" b="0" i="1" smtClean="0">
                        <a:latin typeface="Cambria Math" charset="0"/>
                        <a:sym typeface="Wingdings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is-IS" altLang="ko-KR" b="0" i="1" smtClean="0">
                            <a:latin typeface="Cambria Math" charset="0"/>
                            <a:sym typeface="Wingdings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ko-KR" b="0" i="1" smtClean="0">
                            <a:latin typeface="Cambria Math" charset="0"/>
                            <a:sym typeface="Wingdings"/>
                          </a:rPr>
                          <m:t>𝑖</m:t>
                        </m:r>
                        <m:r>
                          <a:rPr kumimoji="1" lang="en-US" altLang="ko-KR" b="0" i="1" smtClean="0">
                            <a:latin typeface="Cambria Math" charset="0"/>
                            <a:sym typeface="Wingdings"/>
                          </a:rPr>
                          <m:t>=1</m:t>
                        </m:r>
                      </m:sub>
                      <m:sup>
                        <m:r>
                          <a:rPr kumimoji="1" lang="en-US" altLang="ko-KR" b="0" i="1" smtClean="0">
                            <a:latin typeface="Cambria Math" charset="0"/>
                            <a:sym typeface="Wingdings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  <m:t>𝛼</m:t>
                            </m:r>
                          </m:e>
                          <m:sub>
                            <m: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  <m:t>𝑡</m:t>
                            </m:r>
                          </m:e>
                          <m:sub>
                            <m: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  <m:t>𝑋</m:t>
                            </m:r>
                          </m:e>
                          <m:sub>
                            <m: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kumimoji="1" lang="en-US" altLang="ko-KR" dirty="0" smtClean="0"/>
              </a:p>
              <a:p>
                <a:endParaRPr kumimoji="1" lang="en-US" altLang="ko-KR" dirty="0" smtClean="0"/>
              </a:p>
              <a:p>
                <a:r>
                  <a:rPr kumimoji="1" lang="en-US" altLang="ko-KR" dirty="0" smtClean="0"/>
                  <a:t>2. 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mr-IN" altLang="ko-KR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kumimoji="1" lang="en-US" altLang="ko-KR" b="0" i="1" smtClean="0">
                            <a:latin typeface="Cambria Math" charset="0"/>
                          </a:rPr>
                          <m:t>𝜕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𝐿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(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𝑊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,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𝑏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,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𝛼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kumimoji="1" lang="en-US" altLang="ko-KR" b="0" i="1" smtClean="0">
                            <a:latin typeface="Cambria Math" charset="0"/>
                          </a:rPr>
                          <m:t>𝜕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𝑏</m:t>
                        </m:r>
                      </m:den>
                    </m:f>
                    <m:r>
                      <a:rPr kumimoji="1" lang="en-US" altLang="ko-KR" b="0" i="1" smtClean="0">
                        <a:latin typeface="Cambria Math" charset="0"/>
                      </a:rPr>
                      <m:t>=0</m:t>
                    </m:r>
                  </m:oMath>
                </a14:m>
                <a:r>
                  <a:rPr kumimoji="1" lang="en-US" altLang="ko-KR" dirty="0" smtClean="0"/>
                  <a:t>    </a:t>
                </a:r>
                <a:r>
                  <a:rPr kumimoji="1" lang="en-US" altLang="ko-KR" dirty="0" smtClean="0">
                    <a:sym typeface="Wingdings"/>
                  </a:rPr>
                  <a:t>  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kumimoji="1" lang="is-IS" altLang="ko-KR" i="1" smtClean="0">
                            <a:latin typeface="Cambria Math" charset="0"/>
                            <a:sym typeface="Wingdings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ko-KR" b="0" i="1" smtClean="0">
                            <a:latin typeface="Cambria Math" charset="0"/>
                            <a:sym typeface="Wingdings"/>
                          </a:rPr>
                          <m:t>𝑖</m:t>
                        </m:r>
                        <m:r>
                          <a:rPr kumimoji="1" lang="en-US" altLang="ko-KR" b="0" i="1" smtClean="0">
                            <a:latin typeface="Cambria Math" charset="0"/>
                            <a:sym typeface="Wingdings"/>
                          </a:rPr>
                          <m:t>=1</m:t>
                        </m:r>
                      </m:sub>
                      <m:sup>
                        <m:r>
                          <a:rPr kumimoji="1" lang="en-US" altLang="ko-KR" b="0" i="1" smtClean="0">
                            <a:latin typeface="Cambria Math" charset="0"/>
                            <a:sym typeface="Wingdings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kumimoji="1" lang="en-US" altLang="ko-KR" i="1" smtClean="0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  <m:t>𝛼</m:t>
                            </m:r>
                          </m:e>
                          <m:sub>
                            <m: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ko-KR" i="1" smtClean="0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  <m:t>𝑡</m:t>
                            </m:r>
                          </m:e>
                          <m:sub>
                            <m:r>
                              <a:rPr kumimoji="1" lang="en-US" altLang="ko-KR" b="0" i="1" smtClean="0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ko-KR" b="0" i="1" smtClean="0">
                            <a:latin typeface="Cambria Math" charset="0"/>
                            <a:sym typeface="Wingdings"/>
                          </a:rPr>
                          <m:t>=0</m:t>
                        </m:r>
                      </m:e>
                    </m:nary>
                  </m:oMath>
                </a14:m>
                <a:endParaRPr kumimoji="1" lang="en-US" altLang="ko-KR" dirty="0" smtClean="0"/>
              </a:p>
              <a:p>
                <a:endParaRPr kumimoji="1" lang="en-US" altLang="ko-KR" dirty="0" smtClean="0"/>
              </a:p>
              <a:p>
                <a:r>
                  <a:rPr kumimoji="1" lang="en-US" altLang="ko-KR" dirty="0" smtClean="0"/>
                  <a:t>3.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ko-KR" b="0" i="1" smtClean="0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kumimoji="1" lang="en-US" altLang="ko-KR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kumimoji="1" lang="en-US" altLang="ko-KR" b="0" i="1" smtClean="0">
                        <a:latin typeface="Cambria Math" charset="0"/>
                      </a:rPr>
                      <m:t>≥0,   </m:t>
                    </m:r>
                    <m:r>
                      <a:rPr kumimoji="1" lang="en-US" altLang="ko-KR" b="0" i="1" smtClean="0">
                        <a:latin typeface="Cambria Math" charset="0"/>
                      </a:rPr>
                      <m:t>𝑖</m:t>
                    </m:r>
                    <m:r>
                      <a:rPr kumimoji="1" lang="en-US" altLang="ko-KR" b="0" i="1" smtClean="0">
                        <a:latin typeface="Cambria Math" charset="0"/>
                      </a:rPr>
                      <m:t>=1,…, </m:t>
                    </m:r>
                    <m:r>
                      <a:rPr kumimoji="1" lang="en-US" altLang="ko-KR" b="0" i="1" smtClean="0">
                        <a:latin typeface="Cambria Math" charset="0"/>
                      </a:rPr>
                      <m:t>𝑁</m:t>
                    </m:r>
                  </m:oMath>
                </a14:m>
                <a:r>
                  <a:rPr kumimoji="1" lang="en-US" altLang="ko-KR" dirty="0" smtClean="0"/>
                  <a:t> </a:t>
                </a:r>
              </a:p>
              <a:p>
                <a:endParaRPr kumimoji="1" lang="en-US" altLang="ko-KR" dirty="0" smtClean="0"/>
              </a:p>
              <a:p>
                <a:r>
                  <a:rPr kumimoji="1" lang="en-US" altLang="ko-KR" dirty="0" smtClean="0"/>
                  <a:t>4.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ko-KR" b="0" i="1" smtClean="0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kumimoji="1" lang="en-US" altLang="ko-KR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kumimoji="1" lang="en-US" altLang="ko-KR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ko-KR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kumimoji="1" lang="en-US" altLang="ko-KR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kumimoji="1" lang="en-US" altLang="ko-KR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𝑊</m:t>
                                </m:r>
                              </m:e>
                              <m:sup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sSub>
                              <m:sSubPr>
                                <m:ctrlPr>
                                  <a:rPr kumimoji="1" lang="en-US" altLang="ko-KR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+</m:t>
                            </m:r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</m:d>
                        <m:r>
                          <a:rPr kumimoji="1" lang="en-US" altLang="ko-KR" b="0" i="1" smtClean="0">
                            <a:latin typeface="Cambria Math" charset="0"/>
                          </a:rPr>
                          <m:t>−1</m:t>
                        </m:r>
                      </m:e>
                    </m:d>
                    <m:r>
                      <a:rPr kumimoji="1" lang="en-US" altLang="ko-KR" b="0" i="1" smtClean="0">
                        <a:latin typeface="Cambria Math" charset="0"/>
                      </a:rPr>
                      <m:t>=0,   </m:t>
                    </m:r>
                    <m:r>
                      <a:rPr kumimoji="1" lang="en-US" altLang="ko-KR" b="0" i="1" smtClean="0">
                        <a:latin typeface="Cambria Math" charset="0"/>
                      </a:rPr>
                      <m:t>𝑖</m:t>
                    </m:r>
                    <m:r>
                      <a:rPr kumimoji="1" lang="en-US" altLang="ko-KR" b="0" i="1" smtClean="0">
                        <a:latin typeface="Cambria Math" charset="0"/>
                      </a:rPr>
                      <m:t>=1, …</m:t>
                    </m:r>
                    <m:r>
                      <a:rPr kumimoji="1" lang="en-US" altLang="ko-KR" b="0" i="0" smtClean="0">
                        <a:latin typeface="Cambria Math" charset="0"/>
                      </a:rPr>
                      <m:t>, </m:t>
                    </m:r>
                    <m:r>
                      <m:rPr>
                        <m:sty m:val="p"/>
                      </m:rPr>
                      <a:rPr kumimoji="1" lang="en-US" altLang="ko-KR" b="0" i="0" smtClean="0">
                        <a:latin typeface="Cambria Math" charset="0"/>
                      </a:rPr>
                      <m:t>N</m:t>
                    </m:r>
                  </m:oMath>
                </a14:m>
                <a:r>
                  <a:rPr kumimoji="1" lang="en-US" altLang="ko-KR" dirty="0" smtClean="0"/>
                  <a:t> </a:t>
                </a:r>
                <a:endParaRPr kumimoji="1" lang="ko-KR" altLang="en-US" dirty="0"/>
              </a:p>
            </p:txBody>
          </p:sp>
        </mc:Choice>
        <mc:Fallback xmlns="">
          <p:sp>
            <p:nvSpPr>
              <p:cNvPr id="4" name="텍스트 상자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8269" y="1571625"/>
                <a:ext cx="7162800" cy="4732706"/>
              </a:xfrm>
              <a:prstGeom prst="rect">
                <a:avLst/>
              </a:prstGeom>
              <a:blipFill rotWithShape="0">
                <a:blip r:embed="rId3"/>
                <a:stretch>
                  <a:fillRect l="-766" t="-773" b="-863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상자 2"/>
              <p:cNvSpPr txBox="1"/>
              <p:nvPr/>
            </p:nvSpPr>
            <p:spPr>
              <a:xfrm>
                <a:off x="6874669" y="5902413"/>
                <a:ext cx="4724400" cy="369332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ko-KR" i="1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kumimoji="1" lang="en-US" altLang="ko-KR" i="1">
                            <a:latin typeface="Cambria Math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kumimoji="1" lang="en-US" altLang="ko-KR" i="1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kumimoji="1" lang="en-US" altLang="ko-KR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kumimoji="1" lang="en-US" altLang="ko-KR" i="1">
                                <a:latin typeface="Cambria Math" charset="0"/>
                              </a:rPr>
                              <m:t>𝑊</m:t>
                            </m:r>
                          </m:e>
                          <m:sup>
                            <m:r>
                              <a:rPr kumimoji="1" lang="en-US" altLang="ko-KR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sSub>
                          <m:sSubPr>
                            <m:ctrlPr>
                              <a:rPr kumimoji="1" lang="en-US" altLang="ko-KR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ko-KR" i="1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kumimoji="1" lang="en-US" altLang="ko-KR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ko-KR" i="1">
                            <a:latin typeface="Cambria Math" charset="0"/>
                          </a:rPr>
                          <m:t>+</m:t>
                        </m:r>
                        <m:r>
                          <a:rPr kumimoji="1" lang="en-US" altLang="ko-KR" i="1">
                            <a:latin typeface="Cambria Math" charset="0"/>
                          </a:rPr>
                          <m:t>𝑏</m:t>
                        </m:r>
                      </m:e>
                    </m:d>
                    <m:r>
                      <a:rPr kumimoji="1" lang="en-US" altLang="ko-KR" b="0" i="1" smtClean="0">
                        <a:latin typeface="Cambria Math" charset="0"/>
                      </a:rPr>
                      <m:t>=</m:t>
                    </m:r>
                    <m:r>
                      <a:rPr kumimoji="1" lang="en-US" altLang="ko-KR" i="1">
                        <a:latin typeface="Cambria Math" charset="0"/>
                      </a:rPr>
                      <m:t>1</m:t>
                    </m:r>
                  </m:oMath>
                </a14:m>
                <a:r>
                  <a:rPr kumimoji="1" lang="en-US" altLang="ko-KR" dirty="0" smtClean="0"/>
                  <a:t> </a:t>
                </a:r>
                <a:r>
                  <a:rPr kumimoji="1" lang="ko-KR" altLang="en-US" dirty="0" smtClean="0"/>
                  <a:t>인 </a:t>
                </a:r>
                <a:r>
                  <a:rPr kumimoji="1" lang="en-US" altLang="ko-KR" dirty="0" err="1" smtClean="0"/>
                  <a:t>i</a:t>
                </a:r>
                <a:r>
                  <a:rPr kumimoji="1" lang="ko-KR" altLang="en-US" dirty="0" smtClean="0"/>
                  <a:t>들이 </a:t>
                </a:r>
                <a:r>
                  <a:rPr kumimoji="1" lang="en-US" altLang="ko-KR" dirty="0" smtClean="0"/>
                  <a:t>Support Vectors</a:t>
                </a:r>
                <a:endParaRPr kumimoji="1" lang="ko-KR" altLang="en-US" dirty="0"/>
              </a:p>
            </p:txBody>
          </p:sp>
        </mc:Choice>
        <mc:Fallback xmlns="">
          <p:sp>
            <p:nvSpPr>
              <p:cNvPr id="3" name="텍스트 상자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4669" y="5902413"/>
                <a:ext cx="4724400" cy="369332"/>
              </a:xfrm>
              <a:prstGeom prst="rect">
                <a:avLst/>
              </a:prstGeom>
              <a:blipFill rotWithShape="0">
                <a:blip r:embed="rId4"/>
                <a:stretch>
                  <a:fillRect t="-11475" b="-2459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텍스트 상자 6"/>
              <p:cNvSpPr txBox="1"/>
              <p:nvPr/>
            </p:nvSpPr>
            <p:spPr>
              <a:xfrm>
                <a:off x="6874669" y="4010025"/>
                <a:ext cx="4724400" cy="374526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ko-KR" i="1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kumimoji="1" lang="en-US" altLang="ko-KR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kumimoji="1" lang="ko-KR" altLang="en-US" b="0" i="0" smtClean="0">
                        <a:latin typeface="Cambria Math" charset="0"/>
                      </a:rPr>
                      <m:t>와 </m:t>
                    </m:r>
                    <m:sSub>
                      <m:sSubPr>
                        <m:ctrlPr>
                          <a:rPr kumimoji="1" lang="en-US" altLang="ko-KR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ko-KR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kumimoji="1" lang="en-US" altLang="ko-KR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ko-KR" altLang="en-US" dirty="0" smtClean="0"/>
                  <a:t> 는 주어진 데이터 </a:t>
                </a:r>
                <a:r>
                  <a:rPr kumimoji="1" lang="ko-KR" altLang="en-US" dirty="0" smtClean="0">
                    <a:sym typeface="Wingdings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ko-KR" i="1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kumimoji="1" lang="en-US" altLang="ko-KR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ko-KR" altLang="en-US" dirty="0" smtClean="0">
                    <a:sym typeface="Wingdings"/>
                  </a:rPr>
                  <a:t> 만 구하면 됨</a:t>
                </a:r>
                <a:r>
                  <a:rPr kumimoji="1" lang="en-US" altLang="ko-KR" dirty="0" smtClean="0">
                    <a:sym typeface="Wingdings"/>
                  </a:rPr>
                  <a:t>.</a:t>
                </a:r>
                <a:endParaRPr kumimoji="1" lang="ko-KR" altLang="en-US" dirty="0"/>
              </a:p>
            </p:txBody>
          </p:sp>
        </mc:Choice>
        <mc:Fallback xmlns="">
          <p:sp>
            <p:nvSpPr>
              <p:cNvPr id="7" name="텍스트 상자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4669" y="4010025"/>
                <a:ext cx="4724400" cy="374526"/>
              </a:xfrm>
              <a:prstGeom prst="rect">
                <a:avLst/>
              </a:prstGeom>
              <a:blipFill rotWithShape="0">
                <a:blip r:embed="rId5"/>
                <a:stretch>
                  <a:fillRect t="-95082" b="-12131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476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5">
            <a:extLst>
              <a:ext uri="{FF2B5EF4-FFF2-40B4-BE49-F238E27FC236}">
                <a16:creationId xmlns="" xmlns:a16="http://schemas.microsoft.com/office/drawing/2014/main" id="{9D619D04-013E-4630-B348-6CFA4771E79C}"/>
              </a:ext>
            </a:extLst>
          </p:cNvPr>
          <p:cNvSpPr txBox="1">
            <a:spLocks/>
          </p:cNvSpPr>
          <p:nvPr/>
        </p:nvSpPr>
        <p:spPr>
          <a:xfrm>
            <a:off x="429161" y="500417"/>
            <a:ext cx="5073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 smtClean="0">
                <a:solidFill>
                  <a:srgbClr val="607796"/>
                </a:solidFill>
                <a:latin typeface="+mn-ea"/>
                <a:cs typeface="Tahoma" panose="020B0604030504040204" pitchFamily="34" charset="0"/>
              </a:rPr>
              <a:t>Linear SVM</a:t>
            </a:r>
            <a:endParaRPr kumimoji="1" lang="ko-KR" altLang="en-US" sz="2000" b="1" dirty="0">
              <a:solidFill>
                <a:srgbClr val="607796"/>
              </a:solidFill>
              <a:uFillTx/>
              <a:latin typeface="+mn-ea"/>
              <a:cs typeface="Tahoma" panose="020B060403050404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텍스트 상자 3"/>
              <p:cNvSpPr txBox="1"/>
              <p:nvPr/>
            </p:nvSpPr>
            <p:spPr>
              <a:xfrm>
                <a:off x="1388269" y="1571625"/>
                <a:ext cx="7162800" cy="4861844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200000"/>
                  </a:lnSpc>
                </a:pPr>
                <a:r>
                  <a:rPr kumimoji="1" lang="en-US" altLang="ko-KR" dirty="0" smtClean="0"/>
                  <a:t>Convex</a:t>
                </a:r>
                <a:r>
                  <a:rPr kumimoji="1" lang="ko-KR" altLang="en-US" dirty="0" smtClean="0"/>
                  <a:t> </a:t>
                </a:r>
                <a:r>
                  <a:rPr kumimoji="1" lang="en-US" altLang="ko-KR" dirty="0" smtClean="0"/>
                  <a:t>function</a:t>
                </a:r>
                <a:r>
                  <a:rPr kumimoji="1" lang="ko-KR" altLang="en-US" dirty="0" smtClean="0"/>
                  <a:t>의 최적화 문제는 </a:t>
                </a:r>
                <a:r>
                  <a:rPr kumimoji="1" lang="en-US" altLang="ko-KR" dirty="0" smtClean="0"/>
                  <a:t>Wolfe dual </a:t>
                </a:r>
                <a:r>
                  <a:rPr kumimoji="1" lang="ko-KR" altLang="en-US" dirty="0" smtClean="0"/>
                  <a:t>문제로 변형 가능</a:t>
                </a:r>
                <a:r>
                  <a:rPr kumimoji="1" lang="en-US" altLang="ko-KR" dirty="0" smtClean="0"/>
                  <a:t>.</a:t>
                </a:r>
              </a:p>
              <a:p>
                <a:pPr>
                  <a:lnSpc>
                    <a:spcPct val="200000"/>
                  </a:lnSpc>
                </a:pPr>
                <a:endParaRPr kumimoji="1" lang="en-US" altLang="ko-KR" dirty="0" smtClean="0"/>
              </a:p>
              <a:p>
                <a:pPr>
                  <a:lnSpc>
                    <a:spcPct val="200000"/>
                  </a:lnSpc>
                </a:pPr>
                <a:r>
                  <a:rPr kumimoji="1" lang="ko-KR" altLang="en-US" dirty="0">
                    <a:sym typeface="Wingdings"/>
                  </a:rPr>
                  <a:t> </a:t>
                </a:r>
                <a:r>
                  <a:rPr kumimoji="1" lang="ko-KR" altLang="en-US" dirty="0" smtClean="0">
                    <a:sym typeface="Wingdings"/>
                  </a:rPr>
                  <a:t>      </a:t>
                </a:r>
                <a:r>
                  <a:rPr kumimoji="1" lang="ko-KR" altLang="en-US" dirty="0" smtClean="0">
                    <a:sym typeface="Wingdings"/>
                  </a:rPr>
                  <a:t>조건</a:t>
                </a:r>
                <a:endParaRPr kumimoji="1" lang="en-US" altLang="ko-KR" dirty="0">
                  <a:latin typeface="Cambria Math" charset="0"/>
                  <a:sym typeface="Wingdings"/>
                </a:endParaRPr>
              </a:p>
              <a:p>
                <a:pPr>
                  <a:lnSpc>
                    <a:spcPct val="200000"/>
                  </a:lnSpc>
                </a:pPr>
                <a:r>
                  <a:rPr kumimoji="1" lang="en-US" altLang="ko-KR" b="0" dirty="0" smtClean="0">
                    <a:sym typeface="Wingdings"/>
                  </a:rPr>
                  <a:t>	</a:t>
                </a:r>
                <a14:m>
                  <m:oMath xmlns:m="http://schemas.openxmlformats.org/officeDocument/2006/math">
                    <m:r>
                      <a:rPr kumimoji="1" lang="en-US" altLang="ko-KR" i="1">
                        <a:latin typeface="Cambria Math" charset="0"/>
                        <a:sym typeface="Wingdings"/>
                      </a:rPr>
                      <m:t>𝑊</m:t>
                    </m:r>
                    <m:r>
                      <a:rPr kumimoji="1" lang="en-US" altLang="ko-KR" i="1">
                        <a:latin typeface="Cambria Math" charset="0"/>
                        <a:sym typeface="Wingdings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is-IS" altLang="ko-KR" i="1">
                            <a:latin typeface="Cambria Math" charset="0"/>
                            <a:sym typeface="Wingdings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ko-KR" i="1">
                            <a:latin typeface="Cambria Math" charset="0"/>
                            <a:sym typeface="Wingdings"/>
                          </a:rPr>
                          <m:t>𝑖</m:t>
                        </m:r>
                        <m:r>
                          <a:rPr kumimoji="1" lang="en-US" altLang="ko-KR" i="1">
                            <a:latin typeface="Cambria Math" charset="0"/>
                            <a:sym typeface="Wingdings"/>
                          </a:rPr>
                          <m:t>=1</m:t>
                        </m:r>
                      </m:sub>
                      <m:sup>
                        <m:r>
                          <a:rPr kumimoji="1" lang="en-US" altLang="ko-KR" i="1">
                            <a:latin typeface="Cambria Math" charset="0"/>
                            <a:sym typeface="Wingdings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𝛼</m:t>
                            </m:r>
                          </m:e>
                          <m:sub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𝑡</m:t>
                            </m:r>
                          </m:e>
                          <m:sub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𝑋</m:t>
                            </m:r>
                          </m:e>
                          <m:sub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kumimoji="1" lang="en-US" altLang="ko-KR" dirty="0" smtClean="0"/>
                  <a:t>,</a:t>
                </a:r>
                <a:r>
                  <a:rPr kumimoji="1" lang="ko-KR" altLang="en-US" dirty="0" smtClean="0"/>
                  <a:t> </a:t>
                </a:r>
                <a:endParaRPr kumimoji="1" lang="en-US" altLang="ko-KR" dirty="0" smtClean="0"/>
              </a:p>
              <a:p>
                <a:pPr>
                  <a:lnSpc>
                    <a:spcPct val="200000"/>
                  </a:lnSpc>
                </a:pPr>
                <a:r>
                  <a:rPr kumimoji="1" lang="is-IS" altLang="ko-KR" dirty="0" smtClean="0">
                    <a:sym typeface="Wingdings"/>
                  </a:rPr>
                  <a:t>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kumimoji="1" lang="is-IS" altLang="ko-KR" i="1">
                            <a:latin typeface="Cambria Math" charset="0"/>
                            <a:sym typeface="Wingdings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ko-KR" i="1">
                            <a:latin typeface="Cambria Math" charset="0"/>
                            <a:sym typeface="Wingdings"/>
                          </a:rPr>
                          <m:t>𝑖</m:t>
                        </m:r>
                        <m:r>
                          <a:rPr kumimoji="1" lang="en-US" altLang="ko-KR" i="1">
                            <a:latin typeface="Cambria Math" charset="0"/>
                            <a:sym typeface="Wingdings"/>
                          </a:rPr>
                          <m:t>=1</m:t>
                        </m:r>
                      </m:sub>
                      <m:sup>
                        <m:r>
                          <a:rPr kumimoji="1" lang="en-US" altLang="ko-KR" i="1">
                            <a:latin typeface="Cambria Math" charset="0"/>
                            <a:sym typeface="Wingdings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𝛼</m:t>
                            </m:r>
                          </m:e>
                          <m:sub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𝑡</m:t>
                            </m:r>
                          </m:e>
                          <m:sub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ko-KR" i="1">
                            <a:latin typeface="Cambria Math" charset="0"/>
                            <a:sym typeface="Wingdings"/>
                          </a:rPr>
                          <m:t>=0</m:t>
                        </m:r>
                      </m:e>
                    </m:nary>
                  </m:oMath>
                </a14:m>
                <a:r>
                  <a:rPr kumimoji="1" lang="en-US" altLang="ko-KR" dirty="0" smtClean="0"/>
                  <a:t>,</a:t>
                </a:r>
                <a:r>
                  <a:rPr kumimoji="1" lang="ko-KR" altLang="en-US" dirty="0" smtClean="0"/>
                  <a:t> </a:t>
                </a:r>
                <a:endParaRPr kumimoji="1" lang="en-US" altLang="ko-KR" dirty="0" smtClean="0"/>
              </a:p>
              <a:p>
                <a:pPr>
                  <a:lnSpc>
                    <a:spcPct val="200000"/>
                  </a:lnSpc>
                </a:pPr>
                <a:r>
                  <a:rPr kumimoji="1" lang="en-US" altLang="ko-KR" dirty="0" smtClean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ko-KR" i="1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kumimoji="1" lang="en-US" altLang="ko-KR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kumimoji="1" lang="en-US" altLang="ko-KR" i="1">
                        <a:latin typeface="Cambria Math" charset="0"/>
                      </a:rPr>
                      <m:t>≥0,   </m:t>
                    </m:r>
                    <m:r>
                      <a:rPr kumimoji="1" lang="en-US" altLang="ko-KR" i="1">
                        <a:latin typeface="Cambria Math" charset="0"/>
                      </a:rPr>
                      <m:t>𝑖</m:t>
                    </m:r>
                    <m:r>
                      <a:rPr kumimoji="1" lang="en-US" altLang="ko-KR" i="1">
                        <a:latin typeface="Cambria Math" charset="0"/>
                      </a:rPr>
                      <m:t>=1,…, </m:t>
                    </m:r>
                    <m:r>
                      <a:rPr kumimoji="1" lang="en-US" altLang="ko-KR" i="1">
                        <a:latin typeface="Cambria Math" charset="0"/>
                      </a:rPr>
                      <m:t>𝑁</m:t>
                    </m:r>
                  </m:oMath>
                </a14:m>
                <a:r>
                  <a:rPr kumimoji="1" lang="en-US" altLang="ko-KR" dirty="0"/>
                  <a:t> </a:t>
                </a:r>
                <a:endParaRPr kumimoji="1" lang="en-US" altLang="ko-KR" dirty="0" smtClean="0"/>
              </a:p>
              <a:p>
                <a:pPr>
                  <a:lnSpc>
                    <a:spcPct val="200000"/>
                  </a:lnSpc>
                </a:pPr>
                <a:r>
                  <a:rPr kumimoji="1" lang="ko-KR" altLang="en-US" dirty="0"/>
                  <a:t> </a:t>
                </a:r>
                <a:r>
                  <a:rPr kumimoji="1" lang="ko-KR" altLang="en-US" dirty="0" smtClean="0"/>
                  <a:t>      </a:t>
                </a:r>
                <a:r>
                  <a:rPr kumimoji="1" lang="ko-KR" altLang="en-US" dirty="0" smtClean="0"/>
                  <a:t>하에</a:t>
                </a:r>
                <a:r>
                  <a:rPr kumimoji="1" lang="en-US" altLang="ko-KR" dirty="0" smtClean="0"/>
                  <a:t>,</a:t>
                </a:r>
                <a:r>
                  <a:rPr kumimoji="1" lang="ko-KR" altLang="en-US" dirty="0" smtClean="0"/>
                  <a:t> </a:t>
                </a:r>
                <a:endParaRPr kumimoji="1" lang="en-US" altLang="ko-KR" dirty="0"/>
              </a:p>
              <a:p>
                <a:pPr>
                  <a:lnSpc>
                    <a:spcPct val="200000"/>
                  </a:lnSpc>
                </a:pPr>
                <a:r>
                  <a:rPr kumimoji="1" lang="en-US" altLang="ko-KR" dirty="0"/>
                  <a:t>	</a:t>
                </a:r>
                <a14:m>
                  <m:oMath xmlns:m="http://schemas.openxmlformats.org/officeDocument/2006/math">
                    <m:r>
                      <a:rPr kumimoji="1" lang="en-US" altLang="ko-KR" i="1">
                        <a:latin typeface="Cambria Math" charset="0"/>
                      </a:rPr>
                      <m:t>𝐿</m:t>
                    </m:r>
                    <m:d>
                      <m:dPr>
                        <m:ctrlPr>
                          <a:rPr kumimoji="1" lang="en-US" altLang="ko-KR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ko-KR" i="1">
                            <a:latin typeface="Cambria Math" charset="0"/>
                          </a:rPr>
                          <m:t>𝑤</m:t>
                        </m:r>
                        <m:r>
                          <a:rPr kumimoji="1" lang="en-US" altLang="ko-KR" i="1">
                            <a:latin typeface="Cambria Math" charset="0"/>
                          </a:rPr>
                          <m:t>,</m:t>
                        </m:r>
                        <m:r>
                          <a:rPr kumimoji="1" lang="en-US" altLang="ko-KR" i="1">
                            <a:latin typeface="Cambria Math" charset="0"/>
                          </a:rPr>
                          <m:t>𝑏</m:t>
                        </m:r>
                        <m:r>
                          <a:rPr kumimoji="1" lang="en-US" altLang="ko-KR" i="1">
                            <a:latin typeface="Cambria Math" charset="0"/>
                          </a:rPr>
                          <m:t>,</m:t>
                        </m:r>
                        <m:r>
                          <a:rPr kumimoji="1" lang="en-US" altLang="ko-KR" i="1">
                            <a:latin typeface="Cambria Math" charset="0"/>
                          </a:rPr>
                          <m:t>𝛼</m:t>
                        </m:r>
                      </m:e>
                    </m:d>
                  </m:oMath>
                </a14:m>
                <a:r>
                  <a:rPr kumimoji="1" lang="ko-KR" altLang="en-US" dirty="0" smtClean="0"/>
                  <a:t>를 최대화</a:t>
                </a:r>
                <a:r>
                  <a:rPr kumimoji="1" lang="en-US" altLang="ko-KR" dirty="0" smtClean="0"/>
                  <a:t>.</a:t>
                </a:r>
              </a:p>
              <a:p>
                <a:endParaRPr kumimoji="1" lang="ko-KR" altLang="en-US" dirty="0"/>
              </a:p>
            </p:txBody>
          </p:sp>
        </mc:Choice>
        <mc:Fallback>
          <p:sp>
            <p:nvSpPr>
              <p:cNvPr id="4" name="텍스트 상자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8269" y="1571625"/>
                <a:ext cx="7162800" cy="4861844"/>
              </a:xfrm>
              <a:prstGeom prst="rect">
                <a:avLst/>
              </a:prstGeom>
              <a:blipFill rotWithShape="0">
                <a:blip r:embed="rId3"/>
                <a:stretch>
                  <a:fillRect l="-76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253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5">
            <a:extLst>
              <a:ext uri="{FF2B5EF4-FFF2-40B4-BE49-F238E27FC236}">
                <a16:creationId xmlns="" xmlns:a16="http://schemas.microsoft.com/office/drawing/2014/main" id="{9D619D04-013E-4630-B348-6CFA4771E79C}"/>
              </a:ext>
            </a:extLst>
          </p:cNvPr>
          <p:cNvSpPr txBox="1">
            <a:spLocks/>
          </p:cNvSpPr>
          <p:nvPr/>
        </p:nvSpPr>
        <p:spPr>
          <a:xfrm>
            <a:off x="429161" y="500417"/>
            <a:ext cx="5073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 smtClean="0">
                <a:solidFill>
                  <a:srgbClr val="607796"/>
                </a:solidFill>
                <a:latin typeface="+mn-ea"/>
                <a:cs typeface="Tahoma" panose="020B0604030504040204" pitchFamily="34" charset="0"/>
              </a:rPr>
              <a:t>Linear SVM</a:t>
            </a:r>
            <a:endParaRPr kumimoji="1" lang="ko-KR" altLang="en-US" sz="2000" b="1" dirty="0">
              <a:solidFill>
                <a:srgbClr val="607796"/>
              </a:solidFill>
              <a:uFillTx/>
              <a:latin typeface="+mn-ea"/>
              <a:cs typeface="Tahoma" panose="020B060403050404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텍스트 상자 3"/>
              <p:cNvSpPr txBox="1"/>
              <p:nvPr/>
            </p:nvSpPr>
            <p:spPr>
              <a:xfrm>
                <a:off x="1388269" y="1343025"/>
                <a:ext cx="10515600" cy="4718215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ko-KR" altLang="en-US" dirty="0" smtClean="0"/>
                  <a:t>대입하고 정리하면</a:t>
                </a:r>
                <a:r>
                  <a:rPr kumimoji="1" lang="en-US" altLang="ko-KR" dirty="0" smtClean="0"/>
                  <a:t>,</a:t>
                </a:r>
              </a:p>
              <a:p>
                <a:pPr>
                  <a:lnSpc>
                    <a:spcPct val="150000"/>
                  </a:lnSpc>
                </a:pPr>
                <a:endParaRPr kumimoji="1" lang="en-US" altLang="ko-KR" dirty="0" smtClean="0"/>
              </a:p>
              <a:p>
                <a:pPr>
                  <a:lnSpc>
                    <a:spcPct val="150000"/>
                  </a:lnSpc>
                </a:pPr>
                <a:r>
                  <a:rPr kumimoji="1" lang="ko-KR" altLang="en-US" dirty="0" smtClean="0">
                    <a:sym typeface="Wingdings"/>
                  </a:rPr>
                  <a:t>조건</a:t>
                </a:r>
                <a:endParaRPr kumimoji="1" lang="en-US" altLang="ko-KR" dirty="0">
                  <a:latin typeface="Cambria Math" charset="0"/>
                  <a:sym typeface="Wingdings"/>
                </a:endParaRPr>
              </a:p>
              <a:p>
                <a:pPr>
                  <a:lnSpc>
                    <a:spcPct val="150000"/>
                  </a:lnSpc>
                </a:pPr>
                <a:r>
                  <a:rPr kumimoji="1" lang="is-IS" altLang="ko-KR" dirty="0" smtClean="0">
                    <a:sym typeface="Wingdings"/>
                  </a:rPr>
                  <a:t>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kumimoji="1" lang="is-IS" altLang="ko-KR" i="1">
                            <a:latin typeface="Cambria Math" charset="0"/>
                            <a:sym typeface="Wingdings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ko-KR" i="1">
                            <a:latin typeface="Cambria Math" charset="0"/>
                            <a:sym typeface="Wingdings"/>
                          </a:rPr>
                          <m:t>𝑖</m:t>
                        </m:r>
                        <m:r>
                          <a:rPr kumimoji="1" lang="en-US" altLang="ko-KR" i="1">
                            <a:latin typeface="Cambria Math" charset="0"/>
                            <a:sym typeface="Wingdings"/>
                          </a:rPr>
                          <m:t>=1</m:t>
                        </m:r>
                      </m:sub>
                      <m:sup>
                        <m:r>
                          <a:rPr kumimoji="1" lang="en-US" altLang="ko-KR" i="1">
                            <a:latin typeface="Cambria Math" charset="0"/>
                            <a:sym typeface="Wingdings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𝛼</m:t>
                            </m:r>
                          </m:e>
                          <m:sub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</m:ctrlPr>
                          </m:sSubPr>
                          <m:e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𝑡</m:t>
                            </m:r>
                          </m:e>
                          <m:sub>
                            <m:r>
                              <a:rPr kumimoji="1" lang="en-US" altLang="ko-KR" i="1">
                                <a:latin typeface="Cambria Math" charset="0"/>
                                <a:sym typeface="Wingdings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ko-KR" i="1">
                            <a:latin typeface="Cambria Math" charset="0"/>
                            <a:sym typeface="Wingdings"/>
                          </a:rPr>
                          <m:t>=0</m:t>
                        </m:r>
                      </m:e>
                    </m:nary>
                  </m:oMath>
                </a14:m>
                <a:r>
                  <a:rPr kumimoji="1" lang="en-US" altLang="ko-KR" dirty="0" smtClean="0"/>
                  <a:t>,</a:t>
                </a:r>
                <a:r>
                  <a:rPr kumimoji="1" lang="ko-KR" altLang="en-US" dirty="0" smtClean="0"/>
                  <a:t> </a:t>
                </a:r>
                <a:endParaRPr kumimoji="1" lang="en-US" altLang="ko-KR" dirty="0" smtClean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dirty="0" smtClean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ko-KR" i="1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kumimoji="1" lang="en-US" altLang="ko-KR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kumimoji="1" lang="en-US" altLang="ko-KR" i="1">
                        <a:latin typeface="Cambria Math" charset="0"/>
                      </a:rPr>
                      <m:t>≥0,   </m:t>
                    </m:r>
                    <m:r>
                      <a:rPr kumimoji="1" lang="en-US" altLang="ko-KR" i="1">
                        <a:latin typeface="Cambria Math" charset="0"/>
                      </a:rPr>
                      <m:t>𝑖</m:t>
                    </m:r>
                    <m:r>
                      <a:rPr kumimoji="1" lang="en-US" altLang="ko-KR" i="1">
                        <a:latin typeface="Cambria Math" charset="0"/>
                      </a:rPr>
                      <m:t>=1,…, </m:t>
                    </m:r>
                    <m:r>
                      <a:rPr kumimoji="1" lang="en-US" altLang="ko-KR" i="1">
                        <a:latin typeface="Cambria Math" charset="0"/>
                      </a:rPr>
                      <m:t>𝑁</m:t>
                    </m:r>
                  </m:oMath>
                </a14:m>
                <a:r>
                  <a:rPr kumimoji="1" lang="en-US" altLang="ko-KR" dirty="0"/>
                  <a:t> </a:t>
                </a:r>
                <a:endParaRPr kumimoji="1" lang="en-US" altLang="ko-KR" dirty="0" smtClean="0"/>
              </a:p>
              <a:p>
                <a:pPr>
                  <a:lnSpc>
                    <a:spcPct val="150000"/>
                  </a:lnSpc>
                </a:pPr>
                <a:r>
                  <a:rPr kumimoji="1" lang="ko-KR" altLang="en-US" dirty="0" smtClean="0"/>
                  <a:t>하에</a:t>
                </a:r>
                <a:r>
                  <a:rPr kumimoji="1" lang="en-US" altLang="ko-KR" dirty="0" smtClean="0"/>
                  <a:t>,</a:t>
                </a:r>
                <a:r>
                  <a:rPr kumimoji="1" lang="ko-KR" altLang="en-US" dirty="0" smtClean="0"/>
                  <a:t> </a:t>
                </a:r>
                <a:endParaRPr kumimoji="1" lang="en-US" altLang="ko-KR" dirty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dirty="0"/>
                  <a:t>	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kumimoji="1" lang="en-US" altLang="ko-KR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kumimoji="1" lang="en-US" altLang="ko-KR" b="0" i="1" smtClean="0">
                            <a:latin typeface="Cambria Math" charset="0"/>
                          </a:rPr>
                          <m:t>𝐿</m:t>
                        </m:r>
                      </m:e>
                    </m:acc>
                    <m:d>
                      <m:dPr>
                        <m:ctrlPr>
                          <a:rPr kumimoji="1" lang="en-US" altLang="ko-KR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kumimoji="1" lang="en-US" altLang="ko-KR" i="1">
                            <a:latin typeface="Cambria Math" charset="0"/>
                          </a:rPr>
                          <m:t>𝛼</m:t>
                        </m:r>
                      </m:e>
                    </m:d>
                    <m:r>
                      <a:rPr kumimoji="1" lang="en-US" altLang="ko-KR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kumimoji="1" lang="is-IS" altLang="ko-KR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ko-KR" b="0" i="1" smtClean="0">
                            <a:latin typeface="Cambria Math" charset="0"/>
                          </a:rPr>
                          <m:t>𝑖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ko-KR" b="0" i="1" smtClean="0">
                            <a:latin typeface="Cambria Math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kumimoji="1" lang="en-US" altLang="ko-KR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𝛼</m:t>
                            </m:r>
                          </m:e>
                          <m:sub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kumimoji="1" lang="en-US" altLang="ko-KR" b="0" i="1" smtClean="0">
                        <a:latin typeface="Cambria Math" charset="0"/>
                      </a:rPr>
                      <m:t>−</m:t>
                    </m:r>
                    <m:f>
                      <m:fPr>
                        <m:ctrlPr>
                          <a:rPr kumimoji="1" lang="mr-IN" altLang="ko-KR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kumimoji="1" lang="en-US" altLang="ko-KR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kumimoji="1" lang="en-US" altLang="ko-KR" b="0" i="1" smtClean="0">
                            <a:latin typeface="Cambria Math" charset="0"/>
                          </a:rPr>
                          <m:t>2</m:t>
                        </m:r>
                      </m:den>
                    </m:f>
                    <m:nary>
                      <m:naryPr>
                        <m:chr m:val="∑"/>
                        <m:ctrlPr>
                          <a:rPr kumimoji="1" lang="is-IS" altLang="ko-KR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ko-KR" b="0" i="1" smtClean="0">
                            <a:latin typeface="Cambria Math" charset="0"/>
                          </a:rPr>
                          <m:t>𝑖</m:t>
                        </m:r>
                        <m:r>
                          <a:rPr kumimoji="1" lang="en-US" altLang="ko-KR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kumimoji="1" lang="en-US" altLang="ko-KR" b="0" i="1" smtClean="0">
                            <a:latin typeface="Cambria Math" charset="0"/>
                          </a:rPr>
                          <m:t>𝑁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kumimoji="1" lang="is-IS" altLang="ko-KR" b="0" i="1" smtClean="0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kumimoji="1" lang="en-US" altLang="ko-KR" b="0" i="1" smtClean="0">
                                <a:latin typeface="Cambria Math" charset="0"/>
                              </a:rPr>
                              <m:t>𝑗</m:t>
                            </m:r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kumimoji="1" lang="en-US" altLang="ko-KR" b="0" i="1" smtClean="0">
                                <a:latin typeface="Cambria Math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kumimoji="1" lang="en-US" altLang="ko-KR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kumimoji="1" lang="en-US" altLang="ko-KR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𝑗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kumimoji="1" lang="en-US" altLang="ko-KR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kumimoji="1" lang="en-US" altLang="ko-KR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𝑗</m:t>
                                </m:r>
                              </m:sub>
                            </m:sSub>
                            <m:sSubSup>
                              <m:sSubSupPr>
                                <m:ctrlPr>
                                  <a:rPr kumimoji="1" lang="en-US" altLang="ko-KR" b="0" i="1" smtClean="0">
                                    <a:latin typeface="Cambria Math" charset="0"/>
                                  </a:rPr>
                                </m:ctrlPr>
                              </m:sSubSupPr>
                              <m:e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bSup>
                            <m:sSub>
                              <m:sSubPr>
                                <m:ctrlPr>
                                  <a:rPr kumimoji="1" lang="en-US" altLang="ko-KR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kumimoji="1" lang="en-US" altLang="ko-KR" b="0" i="1" smtClean="0">
                                    <a:latin typeface="Cambria Math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e>
                    </m:nary>
                  </m:oMath>
                </a14:m>
                <a:r>
                  <a:rPr kumimoji="1" lang="en-US" altLang="ko-KR" dirty="0" smtClean="0"/>
                  <a:t> </a:t>
                </a:r>
                <a:r>
                  <a:rPr kumimoji="1" lang="ko-KR" altLang="en-US" dirty="0" smtClean="0"/>
                  <a:t>를 최대화</a:t>
                </a:r>
                <a:r>
                  <a:rPr kumimoji="1" lang="en-US" altLang="ko-KR" dirty="0" smtClean="0"/>
                  <a:t>.</a:t>
                </a:r>
              </a:p>
              <a:p>
                <a:pPr>
                  <a:lnSpc>
                    <a:spcPct val="150000"/>
                  </a:lnSpc>
                </a:pPr>
                <a:endParaRPr kumimoji="1" lang="en-US" altLang="ko-KR" dirty="0"/>
              </a:p>
              <a:p>
                <a:pPr>
                  <a:lnSpc>
                    <a:spcPct val="150000"/>
                  </a:lnSpc>
                </a:pPr>
                <a:endParaRPr kumimoji="1" lang="en-US" altLang="ko-KR" dirty="0" smtClean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dirty="0" smtClean="0">
                    <a:sym typeface="Wingdings"/>
                  </a:rPr>
                  <a:t></a:t>
                </a:r>
                <a:r>
                  <a:rPr kumimoji="1" lang="ko-KR" altLang="en-US" dirty="0" smtClean="0">
                    <a:sym typeface="Wingdings"/>
                  </a:rPr>
                  <a:t> 하나의 등식 조건과</a:t>
                </a:r>
                <a:r>
                  <a:rPr kumimoji="1" lang="en-US" altLang="ko-KR" dirty="0" smtClean="0">
                    <a:sym typeface="Wingdings"/>
                  </a:rPr>
                  <a:t>,</a:t>
                </a:r>
                <a:r>
                  <a:rPr kumimoji="1" lang="ko-KR" altLang="en-US" dirty="0" smtClean="0">
                    <a:sym typeface="Wingdings"/>
                  </a:rPr>
                  <a:t> </a:t>
                </a:r>
                <a:r>
                  <a:rPr kumimoji="1" lang="en-US" altLang="ko-KR" dirty="0" smtClean="0">
                    <a:sym typeface="Wingdings"/>
                  </a:rPr>
                  <a:t>N </a:t>
                </a:r>
                <a:r>
                  <a:rPr kumimoji="1" lang="ko-KR" altLang="en-US" dirty="0" smtClean="0">
                    <a:sym typeface="Wingdings"/>
                  </a:rPr>
                  <a:t>개의 부등식 조건을 가진 </a:t>
                </a:r>
                <a:r>
                  <a:rPr kumimoji="1" lang="en-US" altLang="ko-KR" dirty="0" smtClean="0">
                    <a:sym typeface="Wingdings"/>
                  </a:rPr>
                  <a:t>2</a:t>
                </a:r>
                <a:r>
                  <a:rPr kumimoji="1" lang="ko-KR" altLang="en-US" dirty="0" smtClean="0">
                    <a:sym typeface="Wingdings"/>
                  </a:rPr>
                  <a:t>차 </a:t>
                </a:r>
                <a:r>
                  <a:rPr kumimoji="1" lang="en-US" altLang="ko-KR" dirty="0" smtClean="0">
                    <a:sym typeface="Wingdings"/>
                  </a:rPr>
                  <a:t>(quadratic)</a:t>
                </a:r>
                <a:r>
                  <a:rPr kumimoji="1" lang="ko-KR" altLang="en-US" dirty="0" smtClean="0">
                    <a:sym typeface="Wingdings"/>
                  </a:rPr>
                  <a:t> 목적 함수의 최대화 문제</a:t>
                </a:r>
                <a:r>
                  <a:rPr kumimoji="1" lang="en-US" altLang="ko-KR" dirty="0" smtClean="0">
                    <a:sym typeface="Wingdings"/>
                  </a:rPr>
                  <a:t>.</a:t>
                </a:r>
                <a:endParaRPr kumimoji="1" lang="en-US" altLang="ko-KR" dirty="0" smtClean="0"/>
              </a:p>
              <a:p>
                <a:endParaRPr kumimoji="1" lang="ko-KR" altLang="en-US" dirty="0"/>
              </a:p>
            </p:txBody>
          </p:sp>
        </mc:Choice>
        <mc:Fallback>
          <p:sp>
            <p:nvSpPr>
              <p:cNvPr id="4" name="텍스트 상자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8269" y="1343025"/>
                <a:ext cx="10515600" cy="4718215"/>
              </a:xfrm>
              <a:prstGeom prst="rect">
                <a:avLst/>
              </a:prstGeom>
              <a:blipFill rotWithShape="0">
                <a:blip r:embed="rId3"/>
                <a:stretch>
                  <a:fillRect l="-5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텍스트 상자 2"/>
          <p:cNvSpPr txBox="1"/>
          <p:nvPr/>
        </p:nvSpPr>
        <p:spPr>
          <a:xfrm>
            <a:off x="2378869" y="6372225"/>
            <a:ext cx="4147289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kumimoji="1" lang="ko-KR" altLang="en-US" dirty="0" smtClean="0"/>
              <a:t>목적함수에서 두 벡터의 내적으로 계산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2295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27204</TotalTime>
  <Words>329</Words>
  <Application>Microsoft Macintosh PowerPoint</Application>
  <PresentationFormat>사용자 지정</PresentationFormat>
  <Paragraphs>66</Paragraphs>
  <Slides>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맑은 고딕</vt:lpstr>
      <vt:lpstr>Calibri</vt:lpstr>
      <vt:lpstr>Cambria Math</vt:lpstr>
      <vt:lpstr>Mangal</vt:lpstr>
      <vt:lpstr>Tahoma</vt:lpstr>
      <vt:lpstr>Times New Roman</vt:lpstr>
      <vt:lpstr>Wingdings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DIP3E_Chapter03_Art.ppt [Compatibility Mode]</dc:title>
  <dc:creator>El-Sana</dc:creator>
  <cp:lastModifiedBy>송 석정</cp:lastModifiedBy>
  <cp:revision>468</cp:revision>
  <cp:lastPrinted>2018-03-21T01:38:39Z</cp:lastPrinted>
  <dcterms:created xsi:type="dcterms:W3CDTF">2017-04-06T11:00:31Z</dcterms:created>
  <dcterms:modified xsi:type="dcterms:W3CDTF">2018-05-15T15:01:17Z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2011-01-21T00:00:00Z</vt:filetime>
  </property>
  <property fmtid="{D5CDD505-2E9C-101B-9397-08002B2CF9AE}" pid="3" name="Creator">
    <vt:lpwstr>PScript5.dll Version 5.2.2</vt:lpwstr>
  </property>
  <property fmtid="{D5CDD505-2E9C-101B-9397-08002B2CF9AE}" pid="4" name="LastSaved">
    <vt:filetime>2017-04-06T00:00:00Z</vt:filetime>
  </property>
</Properties>
</file>